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 id="2147483663" r:id="rId5"/>
    <p:sldMasterId id="2147483670" r:id="rId6"/>
    <p:sldMasterId id="2147483684" r:id="rId7"/>
    <p:sldMasterId id="2147483691" r:id="rId8"/>
  </p:sldMasterIdLst>
  <p:notesMasterIdLst>
    <p:notesMasterId r:id="rId23"/>
  </p:notesMasterIdLst>
  <p:sldIdLst>
    <p:sldId id="3642" r:id="rId9"/>
    <p:sldId id="3925" r:id="rId10"/>
    <p:sldId id="3907" r:id="rId11"/>
    <p:sldId id="3910" r:id="rId12"/>
    <p:sldId id="3908" r:id="rId13"/>
    <p:sldId id="3911" r:id="rId14"/>
    <p:sldId id="3912" r:id="rId15"/>
    <p:sldId id="3914" r:id="rId16"/>
    <p:sldId id="3915" r:id="rId17"/>
    <p:sldId id="3913" r:id="rId18"/>
    <p:sldId id="3927" r:id="rId19"/>
    <p:sldId id="3909" r:id="rId20"/>
    <p:sldId id="3916" r:id="rId21"/>
    <p:sldId id="262" r:id="rId22"/>
  </p:sldIdLst>
  <p:sldSz cx="12192000" cy="6858000"/>
  <p:notesSz cx="7010400" cy="9296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ttamäki Salla-Maria" initials="LS" lastIdx="1" clrIdx="0">
    <p:extLst>
      <p:ext uri="{19B8F6BF-5375-455C-9EA6-DF929625EA0E}">
        <p15:presenceInfo xmlns:p15="http://schemas.microsoft.com/office/powerpoint/2012/main" userId="S::salla-maria.lauttamaki@varsinais-suomi.fi::72ccdac9-adaa-4bea-81d6-3452ccfe2b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FFFFF"/>
    <a:srgbClr val="004680"/>
    <a:srgbClr val="D4D9EC"/>
    <a:srgbClr val="000000"/>
    <a:srgbClr val="EE2737"/>
    <a:srgbClr val="E2F0D9"/>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7B7E3A-D952-444D-B980-9FBA3F249F62}" v="435" dt="2024-10-18T08:01:55.374"/>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Normaali tyyli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Vaalea tyyli 2 - Korostus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Vaalea tyyli 3 - Korostus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3" autoAdjust="0"/>
    <p:restoredTop sz="86388" autoAdjust="0"/>
  </p:normalViewPr>
  <p:slideViewPr>
    <p:cSldViewPr snapToGrid="0">
      <p:cViewPr varScale="1">
        <p:scale>
          <a:sx n="57" d="100"/>
          <a:sy n="57" d="100"/>
        </p:scale>
        <p:origin x="268" y="52"/>
      </p:cViewPr>
      <p:guideLst/>
    </p:cSldViewPr>
  </p:slideViewPr>
  <p:outlineViewPr>
    <p:cViewPr>
      <p:scale>
        <a:sx n="33" d="100"/>
        <a:sy n="33" d="100"/>
      </p:scale>
      <p:origin x="0" y="-93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i-FI"/>
          </a:p>
        </p:txBody>
      </p:sp>
      <p:sp>
        <p:nvSpPr>
          <p:cNvPr id="3" name="Päivämäärän paikkamerkki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1855A5-C0F3-49F5-AA51-1A990990312D}" type="datetimeFigureOut">
              <a:rPr lang="fi-FI" smtClean="0"/>
              <a:t>24.10.2024</a:t>
            </a:fld>
            <a:endParaRPr lang="fi-FI"/>
          </a:p>
        </p:txBody>
      </p:sp>
      <p:sp>
        <p:nvSpPr>
          <p:cNvPr id="4" name="Dian kuvan paikkamerkki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i-FI"/>
          </a:p>
        </p:txBody>
      </p:sp>
      <p:sp>
        <p:nvSpPr>
          <p:cNvPr id="5" name="Huomautusten paikkamerkki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i-FI"/>
          </a:p>
        </p:txBody>
      </p:sp>
      <p:sp>
        <p:nvSpPr>
          <p:cNvPr id="7" name="Dian numeron paikkamerkki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36E13A0-F297-4A24-86FA-7F8007C23C2F}" type="slidenum">
              <a:rPr lang="fi-FI" smtClean="0"/>
              <a:t>‹#›</a:t>
            </a:fld>
            <a:endParaRPr lang="fi-FI"/>
          </a:p>
        </p:txBody>
      </p:sp>
    </p:spTree>
    <p:extLst>
      <p:ext uri="{BB962C8B-B14F-4D97-AF65-F5344CB8AC3E}">
        <p14:creationId xmlns:p14="http://schemas.microsoft.com/office/powerpoint/2010/main" val="59173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436E13A0-F297-4A24-86FA-7F8007C23C2F}" type="slidenum">
              <a:rPr lang="fi-FI" smtClean="0"/>
              <a:t>1</a:t>
            </a:fld>
            <a:endParaRPr lang="fi-FI"/>
          </a:p>
        </p:txBody>
      </p:sp>
    </p:spTree>
    <p:extLst>
      <p:ext uri="{BB962C8B-B14F-4D97-AF65-F5344CB8AC3E}">
        <p14:creationId xmlns:p14="http://schemas.microsoft.com/office/powerpoint/2010/main" val="1431995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436E13A0-F297-4A24-86FA-7F8007C23C2F}" type="slidenum">
              <a:rPr lang="fi-FI" smtClean="0"/>
              <a:t>14</a:t>
            </a:fld>
            <a:endParaRPr lang="fi-FI"/>
          </a:p>
        </p:txBody>
      </p:sp>
    </p:spTree>
    <p:extLst>
      <p:ext uri="{BB962C8B-B14F-4D97-AF65-F5344CB8AC3E}">
        <p14:creationId xmlns:p14="http://schemas.microsoft.com/office/powerpoint/2010/main" val="277301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5.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EC4254-57E5-4D34-A818-B7D16DBB952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Alaotsikko 2">
            <a:extLst>
              <a:ext uri="{FF2B5EF4-FFF2-40B4-BE49-F238E27FC236}">
                <a16:creationId xmlns:a16="http://schemas.microsoft.com/office/drawing/2014/main" id="{EC02B96F-AF24-4343-8DAE-88C9E077B36A}"/>
              </a:ext>
            </a:extLst>
          </p:cNvPr>
          <p:cNvSpPr>
            <a:spLocks noGrp="1"/>
          </p:cNvSpPr>
          <p:nvPr>
            <p:ph type="subTitle" idx="1"/>
          </p:nvPr>
        </p:nvSpPr>
        <p:spPr>
          <a:xfrm>
            <a:off x="1524000" y="368108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59567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EEDFA-0BF9-484E-B090-203E5E586796}"/>
              </a:ext>
            </a:extLst>
          </p:cNvPr>
          <p:cNvSpPr>
            <a:spLocks noGrp="1"/>
          </p:cNvSpPr>
          <p:nvPr>
            <p:ph type="title"/>
          </p:nvPr>
        </p:nvSpPr>
        <p:spPr>
          <a:xfrm>
            <a:off x="318990" y="205630"/>
            <a:ext cx="1155402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2C8E7A95-C0C2-4D54-BD51-2812DBE901B5}"/>
              </a:ext>
            </a:extLst>
          </p:cNvPr>
          <p:cNvSpPr>
            <a:spLocks noGrp="1"/>
          </p:cNvSpPr>
          <p:nvPr>
            <p:ph type="body" idx="1"/>
          </p:nvPr>
        </p:nvSpPr>
        <p:spPr>
          <a:xfrm>
            <a:off x="318990" y="1666130"/>
            <a:ext cx="56162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9A8AA4D-9D59-40ED-8895-C565B11B9565}"/>
              </a:ext>
            </a:extLst>
          </p:cNvPr>
          <p:cNvSpPr>
            <a:spLocks noGrp="1"/>
          </p:cNvSpPr>
          <p:nvPr>
            <p:ph sz="half" idx="2"/>
          </p:nvPr>
        </p:nvSpPr>
        <p:spPr>
          <a:xfrm>
            <a:off x="318990" y="2677100"/>
            <a:ext cx="5616244"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4249147-DA16-45C4-9BC8-A45068497EA5}"/>
              </a:ext>
            </a:extLst>
          </p:cNvPr>
          <p:cNvSpPr>
            <a:spLocks noGrp="1"/>
          </p:cNvSpPr>
          <p:nvPr>
            <p:ph type="body" sz="quarter" idx="3"/>
          </p:nvPr>
        </p:nvSpPr>
        <p:spPr>
          <a:xfrm>
            <a:off x="6250670" y="1666130"/>
            <a:ext cx="56162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D83A3F0-A94B-4F2C-9F03-82F2B68B6CB9}"/>
              </a:ext>
            </a:extLst>
          </p:cNvPr>
          <p:cNvSpPr>
            <a:spLocks noGrp="1"/>
          </p:cNvSpPr>
          <p:nvPr>
            <p:ph sz="quarter" idx="4"/>
          </p:nvPr>
        </p:nvSpPr>
        <p:spPr>
          <a:xfrm>
            <a:off x="6250669" y="2677100"/>
            <a:ext cx="5616249"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92965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265482-397D-4461-84EF-B00E6D416842}"/>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6410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2526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EC4254-57E5-4D34-A818-B7D16DBB952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Alaotsikko 2">
            <a:extLst>
              <a:ext uri="{FF2B5EF4-FFF2-40B4-BE49-F238E27FC236}">
                <a16:creationId xmlns:a16="http://schemas.microsoft.com/office/drawing/2014/main" id="{EC02B96F-AF24-4343-8DAE-88C9E077B36A}"/>
              </a:ext>
            </a:extLst>
          </p:cNvPr>
          <p:cNvSpPr>
            <a:spLocks noGrp="1"/>
          </p:cNvSpPr>
          <p:nvPr>
            <p:ph type="subTitle" idx="1"/>
          </p:nvPr>
        </p:nvSpPr>
        <p:spPr>
          <a:xfrm>
            <a:off x="1524000" y="368108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4196849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AB6A69-B96F-41DC-9B8A-0444F9DB40A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E8ABDE6-E337-46A9-B988-E0F8E3C4AF51}"/>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814454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CB878E-21F8-4DE2-918C-91620A709E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94763A0-BA24-4508-87A6-C5F6B35D69BB}"/>
              </a:ext>
            </a:extLst>
          </p:cNvPr>
          <p:cNvSpPr>
            <a:spLocks noGrp="1"/>
          </p:cNvSpPr>
          <p:nvPr>
            <p:ph sz="half" idx="1"/>
          </p:nvPr>
        </p:nvSpPr>
        <p:spPr>
          <a:xfrm>
            <a:off x="318989"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0921AD2-98A1-4F38-A1AA-C7ED7219E408}"/>
              </a:ext>
            </a:extLst>
          </p:cNvPr>
          <p:cNvSpPr>
            <a:spLocks noGrp="1"/>
          </p:cNvSpPr>
          <p:nvPr>
            <p:ph sz="half" idx="2"/>
          </p:nvPr>
        </p:nvSpPr>
        <p:spPr>
          <a:xfrm>
            <a:off x="6253717"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861017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EEDFA-0BF9-484E-B090-203E5E586796}"/>
              </a:ext>
            </a:extLst>
          </p:cNvPr>
          <p:cNvSpPr>
            <a:spLocks noGrp="1"/>
          </p:cNvSpPr>
          <p:nvPr>
            <p:ph type="title"/>
          </p:nvPr>
        </p:nvSpPr>
        <p:spPr>
          <a:xfrm>
            <a:off x="318990" y="205630"/>
            <a:ext cx="1155402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2C8E7A95-C0C2-4D54-BD51-2812DBE901B5}"/>
              </a:ext>
            </a:extLst>
          </p:cNvPr>
          <p:cNvSpPr>
            <a:spLocks noGrp="1"/>
          </p:cNvSpPr>
          <p:nvPr>
            <p:ph type="body" idx="1"/>
          </p:nvPr>
        </p:nvSpPr>
        <p:spPr>
          <a:xfrm>
            <a:off x="318990" y="1666130"/>
            <a:ext cx="56162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9A8AA4D-9D59-40ED-8895-C565B11B9565}"/>
              </a:ext>
            </a:extLst>
          </p:cNvPr>
          <p:cNvSpPr>
            <a:spLocks noGrp="1"/>
          </p:cNvSpPr>
          <p:nvPr>
            <p:ph sz="half" idx="2"/>
          </p:nvPr>
        </p:nvSpPr>
        <p:spPr>
          <a:xfrm>
            <a:off x="318990" y="2677100"/>
            <a:ext cx="5616244"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4249147-DA16-45C4-9BC8-A45068497EA5}"/>
              </a:ext>
            </a:extLst>
          </p:cNvPr>
          <p:cNvSpPr>
            <a:spLocks noGrp="1"/>
          </p:cNvSpPr>
          <p:nvPr>
            <p:ph type="body" sz="quarter" idx="3"/>
          </p:nvPr>
        </p:nvSpPr>
        <p:spPr>
          <a:xfrm>
            <a:off x="6250670" y="1666130"/>
            <a:ext cx="56162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D83A3F0-A94B-4F2C-9F03-82F2B68B6CB9}"/>
              </a:ext>
            </a:extLst>
          </p:cNvPr>
          <p:cNvSpPr>
            <a:spLocks noGrp="1"/>
          </p:cNvSpPr>
          <p:nvPr>
            <p:ph sz="quarter" idx="4"/>
          </p:nvPr>
        </p:nvSpPr>
        <p:spPr>
          <a:xfrm>
            <a:off x="6250669" y="2677100"/>
            <a:ext cx="5616249"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077866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265482-397D-4461-84EF-B00E6D416842}"/>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173723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075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EC4254-57E5-4D34-A818-B7D16DBB952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Alaotsikko 2">
            <a:extLst>
              <a:ext uri="{FF2B5EF4-FFF2-40B4-BE49-F238E27FC236}">
                <a16:creationId xmlns:a16="http://schemas.microsoft.com/office/drawing/2014/main" id="{EC02B96F-AF24-4343-8DAE-88C9E077B36A}"/>
              </a:ext>
            </a:extLst>
          </p:cNvPr>
          <p:cNvSpPr>
            <a:spLocks noGrp="1"/>
          </p:cNvSpPr>
          <p:nvPr>
            <p:ph type="subTitle" idx="1"/>
          </p:nvPr>
        </p:nvSpPr>
        <p:spPr>
          <a:xfrm>
            <a:off x="1524000" y="368108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172806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AB6A69-B96F-41DC-9B8A-0444F9DB40A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E8ABDE6-E337-46A9-B988-E0F8E3C4AF51}"/>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465491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AB6A69-B96F-41DC-9B8A-0444F9DB40A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E8ABDE6-E337-46A9-B988-E0F8E3C4AF51}"/>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756403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CB878E-21F8-4DE2-918C-91620A709E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94763A0-BA24-4508-87A6-C5F6B35D69BB}"/>
              </a:ext>
            </a:extLst>
          </p:cNvPr>
          <p:cNvSpPr>
            <a:spLocks noGrp="1"/>
          </p:cNvSpPr>
          <p:nvPr>
            <p:ph sz="half" idx="1"/>
          </p:nvPr>
        </p:nvSpPr>
        <p:spPr>
          <a:xfrm>
            <a:off x="318989"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0921AD2-98A1-4F38-A1AA-C7ED7219E408}"/>
              </a:ext>
            </a:extLst>
          </p:cNvPr>
          <p:cNvSpPr>
            <a:spLocks noGrp="1"/>
          </p:cNvSpPr>
          <p:nvPr>
            <p:ph sz="half" idx="2"/>
          </p:nvPr>
        </p:nvSpPr>
        <p:spPr>
          <a:xfrm>
            <a:off x="6253717"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937202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EEDFA-0BF9-484E-B090-203E5E586796}"/>
              </a:ext>
            </a:extLst>
          </p:cNvPr>
          <p:cNvSpPr>
            <a:spLocks noGrp="1"/>
          </p:cNvSpPr>
          <p:nvPr>
            <p:ph type="title"/>
          </p:nvPr>
        </p:nvSpPr>
        <p:spPr>
          <a:xfrm>
            <a:off x="318990" y="205630"/>
            <a:ext cx="1155402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2C8E7A95-C0C2-4D54-BD51-2812DBE901B5}"/>
              </a:ext>
            </a:extLst>
          </p:cNvPr>
          <p:cNvSpPr>
            <a:spLocks noGrp="1"/>
          </p:cNvSpPr>
          <p:nvPr>
            <p:ph type="body" idx="1"/>
          </p:nvPr>
        </p:nvSpPr>
        <p:spPr>
          <a:xfrm>
            <a:off x="318990" y="1666130"/>
            <a:ext cx="56162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9A8AA4D-9D59-40ED-8895-C565B11B9565}"/>
              </a:ext>
            </a:extLst>
          </p:cNvPr>
          <p:cNvSpPr>
            <a:spLocks noGrp="1"/>
          </p:cNvSpPr>
          <p:nvPr>
            <p:ph sz="half" idx="2"/>
          </p:nvPr>
        </p:nvSpPr>
        <p:spPr>
          <a:xfrm>
            <a:off x="318990" y="2677100"/>
            <a:ext cx="5616244"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4249147-DA16-45C4-9BC8-A45068497EA5}"/>
              </a:ext>
            </a:extLst>
          </p:cNvPr>
          <p:cNvSpPr>
            <a:spLocks noGrp="1"/>
          </p:cNvSpPr>
          <p:nvPr>
            <p:ph type="body" sz="quarter" idx="3"/>
          </p:nvPr>
        </p:nvSpPr>
        <p:spPr>
          <a:xfrm>
            <a:off x="6250670" y="1666130"/>
            <a:ext cx="56162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D83A3F0-A94B-4F2C-9F03-82F2B68B6CB9}"/>
              </a:ext>
            </a:extLst>
          </p:cNvPr>
          <p:cNvSpPr>
            <a:spLocks noGrp="1"/>
          </p:cNvSpPr>
          <p:nvPr>
            <p:ph sz="quarter" idx="4"/>
          </p:nvPr>
        </p:nvSpPr>
        <p:spPr>
          <a:xfrm>
            <a:off x="6250669" y="2677100"/>
            <a:ext cx="5616249"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3150760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265482-397D-4461-84EF-B00E6D416842}"/>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60410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1268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ansilehti">
    <p:spTree>
      <p:nvGrpSpPr>
        <p:cNvPr id="1" name=""/>
        <p:cNvGrpSpPr/>
        <p:nvPr/>
      </p:nvGrpSpPr>
      <p:grpSpPr>
        <a:xfrm>
          <a:off x="0" y="0"/>
          <a:ext cx="0" cy="0"/>
          <a:chOff x="0" y="0"/>
          <a:chExt cx="0" cy="0"/>
        </a:xfrm>
      </p:grpSpPr>
      <p:sp>
        <p:nvSpPr>
          <p:cNvPr id="2" name="Kuvan paikkamerkki 1">
            <a:extLst>
              <a:ext uri="{FF2B5EF4-FFF2-40B4-BE49-F238E27FC236}">
                <a16:creationId xmlns:a16="http://schemas.microsoft.com/office/drawing/2014/main" id="{63A8A8F4-085E-AD96-B3D8-3395E20B84EB}"/>
              </a:ext>
            </a:extLst>
          </p:cNvPr>
          <p:cNvSpPr>
            <a:spLocks noGrp="1"/>
          </p:cNvSpPr>
          <p:nvPr>
            <p:ph type="pic" idx="1"/>
          </p:nvPr>
        </p:nvSpPr>
        <p:spPr>
          <a:xfrm>
            <a:off x="15" y="0"/>
            <a:ext cx="12191985" cy="3429000"/>
          </a:xfrm>
          <a:solidFill>
            <a:schemeClr val="bg2"/>
          </a:solidFill>
        </p:spPr>
        <p:txBody>
          <a:bodyPr/>
          <a:lstStyle>
            <a:lvl1pPr marL="0" indent="0">
              <a:buNone/>
              <a:defRPr/>
            </a:lvl1pPr>
          </a:lstStyle>
          <a:p>
            <a:r>
              <a:rPr lang="fi-FI"/>
              <a:t>Lisää kuva</a:t>
            </a:r>
          </a:p>
        </p:txBody>
      </p:sp>
      <p:sp>
        <p:nvSpPr>
          <p:cNvPr id="4" name="Otsikko 1">
            <a:extLst>
              <a:ext uri="{FF2B5EF4-FFF2-40B4-BE49-F238E27FC236}">
                <a16:creationId xmlns:a16="http://schemas.microsoft.com/office/drawing/2014/main" id="{52745939-37AE-04AF-1116-90745244D6A2}"/>
              </a:ext>
            </a:extLst>
          </p:cNvPr>
          <p:cNvSpPr>
            <a:spLocks noGrp="1"/>
          </p:cNvSpPr>
          <p:nvPr>
            <p:ph type="title" hasCustomPrompt="1"/>
          </p:nvPr>
        </p:nvSpPr>
        <p:spPr>
          <a:xfrm>
            <a:off x="365143" y="3429000"/>
            <a:ext cx="11461716" cy="1325563"/>
          </a:xfrm>
        </p:spPr>
        <p:txBody>
          <a:bodyPr/>
          <a:lstStyle>
            <a:lvl1pPr algn="ctr">
              <a:defRPr/>
            </a:lvl1pPr>
          </a:lstStyle>
          <a:p>
            <a:r>
              <a:rPr lang="fi-FI"/>
              <a:t>Lisää otsikko</a:t>
            </a:r>
          </a:p>
        </p:txBody>
      </p:sp>
      <p:sp>
        <p:nvSpPr>
          <p:cNvPr id="5" name="Sisällön paikkamerkki 2">
            <a:extLst>
              <a:ext uri="{FF2B5EF4-FFF2-40B4-BE49-F238E27FC236}">
                <a16:creationId xmlns:a16="http://schemas.microsoft.com/office/drawing/2014/main" id="{2A23232A-094D-683F-57CA-BA12BDC68D73}"/>
              </a:ext>
            </a:extLst>
          </p:cNvPr>
          <p:cNvSpPr>
            <a:spLocks noGrp="1"/>
          </p:cNvSpPr>
          <p:nvPr>
            <p:ph idx="10" hasCustomPrompt="1"/>
          </p:nvPr>
        </p:nvSpPr>
        <p:spPr>
          <a:xfrm>
            <a:off x="365142" y="4889499"/>
            <a:ext cx="11461718" cy="736507"/>
          </a:xfrm>
        </p:spPr>
        <p:txBody>
          <a:bodyPr>
            <a:normAutofit/>
          </a:bodyPr>
          <a:lstStyle>
            <a:lvl1pPr marL="0" indent="0" algn="ctr">
              <a:buNone/>
              <a:defRPr sz="2400"/>
            </a:lvl1pPr>
          </a:lstStyle>
          <a:p>
            <a:pPr lvl="0"/>
            <a:r>
              <a:rPr lang="fi-FI"/>
              <a:t>Lisää teksti</a:t>
            </a:r>
          </a:p>
        </p:txBody>
      </p:sp>
      <p:pic>
        <p:nvPicPr>
          <p:cNvPr id="9" name="Kuva 8">
            <a:extLst>
              <a:ext uri="{FF2B5EF4-FFF2-40B4-BE49-F238E27FC236}">
                <a16:creationId xmlns:a16="http://schemas.microsoft.com/office/drawing/2014/main" id="{EF93AB07-86A5-4BF1-41E5-9DCEC4CC51C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63059" y="5848539"/>
            <a:ext cx="1265884" cy="612525"/>
          </a:xfrm>
          <a:prstGeom prst="rect">
            <a:avLst/>
          </a:prstGeom>
        </p:spPr>
      </p:pic>
    </p:spTree>
    <p:extLst>
      <p:ext uri="{BB962C8B-B14F-4D97-AF65-F5344CB8AC3E}">
        <p14:creationId xmlns:p14="http://schemas.microsoft.com/office/powerpoint/2010/main" val="32236550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iitos">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D8A9BDD1-F742-F6EE-479D-6EDB3EC32F9C}"/>
              </a:ext>
            </a:extLst>
          </p:cNvPr>
          <p:cNvSpPr/>
          <p:nvPr userDrawn="1"/>
        </p:nvSpPr>
        <p:spPr>
          <a:xfrm>
            <a:off x="0" y="0"/>
            <a:ext cx="12192000" cy="6858000"/>
          </a:xfrm>
          <a:prstGeom prst="rect">
            <a:avLst/>
          </a:prstGeom>
          <a:solidFill>
            <a:srgbClr val="FF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A464376B-D721-D78E-8B13-F729FFAF143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6268" y="0"/>
            <a:ext cx="2535731" cy="6858000"/>
          </a:xfrm>
          <a:prstGeom prst="rect">
            <a:avLst/>
          </a:prstGeom>
        </p:spPr>
      </p:pic>
      <p:pic>
        <p:nvPicPr>
          <p:cNvPr id="6" name="Kuva 5">
            <a:extLst>
              <a:ext uri="{FF2B5EF4-FFF2-40B4-BE49-F238E27FC236}">
                <a16:creationId xmlns:a16="http://schemas.microsoft.com/office/drawing/2014/main" id="{06A226AC-AE64-CD5C-53BE-78284F4A8DFE}"/>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63057" y="5850828"/>
            <a:ext cx="1265885" cy="610236"/>
          </a:xfrm>
          <a:prstGeom prst="rect">
            <a:avLst/>
          </a:prstGeom>
        </p:spPr>
      </p:pic>
      <p:sp>
        <p:nvSpPr>
          <p:cNvPr id="4" name="Otsikko 1">
            <a:extLst>
              <a:ext uri="{FF2B5EF4-FFF2-40B4-BE49-F238E27FC236}">
                <a16:creationId xmlns:a16="http://schemas.microsoft.com/office/drawing/2014/main" id="{52745939-37AE-04AF-1116-90745244D6A2}"/>
              </a:ext>
            </a:extLst>
          </p:cNvPr>
          <p:cNvSpPr>
            <a:spLocks noGrp="1"/>
          </p:cNvSpPr>
          <p:nvPr>
            <p:ph type="title" hasCustomPrompt="1"/>
          </p:nvPr>
        </p:nvSpPr>
        <p:spPr>
          <a:xfrm>
            <a:off x="365143" y="2474461"/>
            <a:ext cx="11461716" cy="1325563"/>
          </a:xfrm>
        </p:spPr>
        <p:txBody>
          <a:bodyPr/>
          <a:lstStyle>
            <a:lvl1pPr algn="ctr">
              <a:defRPr>
                <a:solidFill>
                  <a:schemeClr val="bg1"/>
                </a:solidFill>
              </a:defRPr>
            </a:lvl1pPr>
          </a:lstStyle>
          <a:p>
            <a:r>
              <a:rPr lang="fi-FI"/>
              <a:t>Kiitos</a:t>
            </a:r>
          </a:p>
        </p:txBody>
      </p:sp>
      <p:sp>
        <p:nvSpPr>
          <p:cNvPr id="5" name="Sisällön paikkamerkki 2">
            <a:extLst>
              <a:ext uri="{FF2B5EF4-FFF2-40B4-BE49-F238E27FC236}">
                <a16:creationId xmlns:a16="http://schemas.microsoft.com/office/drawing/2014/main" id="{2A23232A-094D-683F-57CA-BA12BDC68D73}"/>
              </a:ext>
            </a:extLst>
          </p:cNvPr>
          <p:cNvSpPr>
            <a:spLocks noGrp="1"/>
          </p:cNvSpPr>
          <p:nvPr>
            <p:ph idx="10" hasCustomPrompt="1"/>
          </p:nvPr>
        </p:nvSpPr>
        <p:spPr>
          <a:xfrm>
            <a:off x="365142" y="3934960"/>
            <a:ext cx="11461718" cy="736507"/>
          </a:xfrm>
        </p:spPr>
        <p:txBody>
          <a:bodyPr>
            <a:normAutofit/>
          </a:bodyPr>
          <a:lstStyle>
            <a:lvl1pPr marL="0" indent="0" algn="ctr">
              <a:buNone/>
              <a:defRPr sz="2400">
                <a:solidFill>
                  <a:schemeClr val="bg1"/>
                </a:solidFill>
              </a:defRPr>
            </a:lvl1pPr>
          </a:lstStyle>
          <a:p>
            <a:pPr lvl="0"/>
            <a:r>
              <a:rPr lang="fi-FI"/>
              <a:t>Lisää teksti</a:t>
            </a:r>
          </a:p>
        </p:txBody>
      </p:sp>
    </p:spTree>
    <p:extLst>
      <p:ext uri="{BB962C8B-B14F-4D97-AF65-F5344CB8AC3E}">
        <p14:creationId xmlns:p14="http://schemas.microsoft.com/office/powerpoint/2010/main" val="21707213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uva vasen, otsikko ja teksti">
    <p:spTree>
      <p:nvGrpSpPr>
        <p:cNvPr id="1" name=""/>
        <p:cNvGrpSpPr/>
        <p:nvPr/>
      </p:nvGrpSpPr>
      <p:grpSpPr>
        <a:xfrm>
          <a:off x="0" y="0"/>
          <a:ext cx="0" cy="0"/>
          <a:chOff x="0" y="0"/>
          <a:chExt cx="0" cy="0"/>
        </a:xfrm>
      </p:grpSpPr>
      <p:sp>
        <p:nvSpPr>
          <p:cNvPr id="3" name="Kuvan paikkamerkki 1">
            <a:extLst>
              <a:ext uri="{FF2B5EF4-FFF2-40B4-BE49-F238E27FC236}">
                <a16:creationId xmlns:a16="http://schemas.microsoft.com/office/drawing/2014/main" id="{87D8D7B3-8576-E89C-1BBD-74C6C48D28E2}"/>
              </a:ext>
            </a:extLst>
          </p:cNvPr>
          <p:cNvSpPr>
            <a:spLocks noGrp="1"/>
          </p:cNvSpPr>
          <p:nvPr>
            <p:ph type="pic" idx="1"/>
          </p:nvPr>
        </p:nvSpPr>
        <p:spPr>
          <a:xfrm>
            <a:off x="16" y="0"/>
            <a:ext cx="4569214" cy="6858000"/>
          </a:xfrm>
          <a:solidFill>
            <a:schemeClr val="bg2"/>
          </a:solidFill>
        </p:spPr>
        <p:txBody>
          <a:bodyPr/>
          <a:lstStyle>
            <a:lvl1pPr marL="0" indent="0">
              <a:buNone/>
              <a:defRPr/>
            </a:lvl1pPr>
          </a:lstStyle>
          <a:p>
            <a:r>
              <a:rPr lang="fi-FI"/>
              <a:t>Lisää kuva</a:t>
            </a:r>
          </a:p>
        </p:txBody>
      </p:sp>
      <p:sp>
        <p:nvSpPr>
          <p:cNvPr id="6" name="Otsikko 1">
            <a:extLst>
              <a:ext uri="{FF2B5EF4-FFF2-40B4-BE49-F238E27FC236}">
                <a16:creationId xmlns:a16="http://schemas.microsoft.com/office/drawing/2014/main" id="{F7E15081-E95C-2B4A-FCC1-CF2444738401}"/>
              </a:ext>
            </a:extLst>
          </p:cNvPr>
          <p:cNvSpPr>
            <a:spLocks noGrp="1"/>
          </p:cNvSpPr>
          <p:nvPr>
            <p:ph type="title" hasCustomPrompt="1"/>
          </p:nvPr>
        </p:nvSpPr>
        <p:spPr>
          <a:xfrm>
            <a:off x="4934356" y="365125"/>
            <a:ext cx="6892502" cy="1325563"/>
          </a:xfrm>
        </p:spPr>
        <p:txBody>
          <a:bodyPr/>
          <a:lstStyle>
            <a:lvl1pPr>
              <a:defRPr/>
            </a:lvl1pPr>
          </a:lstStyle>
          <a:p>
            <a:r>
              <a:rPr lang="fi-FI"/>
              <a:t>Lisää otsikko</a:t>
            </a:r>
          </a:p>
        </p:txBody>
      </p:sp>
      <p:sp>
        <p:nvSpPr>
          <p:cNvPr id="7" name="Sisällön paikkamerkki 2">
            <a:extLst>
              <a:ext uri="{FF2B5EF4-FFF2-40B4-BE49-F238E27FC236}">
                <a16:creationId xmlns:a16="http://schemas.microsoft.com/office/drawing/2014/main" id="{15D07BEC-275E-0C09-0AE5-248B76A5CBEF}"/>
              </a:ext>
            </a:extLst>
          </p:cNvPr>
          <p:cNvSpPr>
            <a:spLocks noGrp="1"/>
          </p:cNvSpPr>
          <p:nvPr>
            <p:ph idx="10" hasCustomPrompt="1"/>
          </p:nvPr>
        </p:nvSpPr>
        <p:spPr>
          <a:xfrm>
            <a:off x="4934356" y="1825624"/>
            <a:ext cx="6892504" cy="4483735"/>
          </a:xfrm>
        </p:spPr>
        <p:txBody>
          <a:bodyPr>
            <a:normAutofit/>
          </a:bodyPr>
          <a:lstStyle>
            <a:lvl1pPr marL="0" indent="0">
              <a:buNone/>
              <a:defRPr sz="2400"/>
            </a:lvl1pPr>
          </a:lstStyle>
          <a:p>
            <a:pPr lvl="0"/>
            <a:r>
              <a:rPr lang="fi-FI"/>
              <a:t>Lisää teksti</a:t>
            </a:r>
          </a:p>
        </p:txBody>
      </p:sp>
      <p:pic>
        <p:nvPicPr>
          <p:cNvPr id="2" name="Kuva 1">
            <a:extLst>
              <a:ext uri="{FF2B5EF4-FFF2-40B4-BE49-F238E27FC236}">
                <a16:creationId xmlns:a16="http://schemas.microsoft.com/office/drawing/2014/main" id="{505D2850-5166-8BF5-0BA3-9FC2C3F97F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14610" y="6031713"/>
            <a:ext cx="887325" cy="429351"/>
          </a:xfrm>
          <a:prstGeom prst="rect">
            <a:avLst/>
          </a:prstGeom>
        </p:spPr>
      </p:pic>
    </p:spTree>
    <p:extLst>
      <p:ext uri="{BB962C8B-B14F-4D97-AF65-F5344CB8AC3E}">
        <p14:creationId xmlns:p14="http://schemas.microsoft.com/office/powerpoint/2010/main" val="9133709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Otsikko ja tasot">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01C83B-492F-AF80-4188-18FBFCEB3FD1}"/>
              </a:ext>
            </a:extLst>
          </p:cNvPr>
          <p:cNvSpPr>
            <a:spLocks noGrp="1"/>
          </p:cNvSpPr>
          <p:nvPr>
            <p:ph type="title" hasCustomPrompt="1"/>
          </p:nvPr>
        </p:nvSpPr>
        <p:spPr/>
        <p:txBody>
          <a:bodyPr/>
          <a:lstStyle>
            <a:lvl1pPr>
              <a:defRPr/>
            </a:lvl1pPr>
          </a:lstStyle>
          <a:p>
            <a:r>
              <a:rPr lang="fi-FI"/>
              <a:t>Lisää otsikko</a:t>
            </a:r>
          </a:p>
        </p:txBody>
      </p:sp>
      <p:sp>
        <p:nvSpPr>
          <p:cNvPr id="3" name="Sisällön paikkamerkki 2">
            <a:extLst>
              <a:ext uri="{FF2B5EF4-FFF2-40B4-BE49-F238E27FC236}">
                <a16:creationId xmlns:a16="http://schemas.microsoft.com/office/drawing/2014/main" id="{AB364CFB-1EC1-38FD-79AE-8B3EEB8EDBD9}"/>
              </a:ext>
            </a:extLst>
          </p:cNvPr>
          <p:cNvSpPr>
            <a:spLocks noGrp="1"/>
          </p:cNvSpPr>
          <p:nvPr>
            <p:ph idx="1"/>
          </p:nvPr>
        </p:nvSpPr>
        <p:spPr>
          <a:xfrm>
            <a:off x="365125" y="1825625"/>
            <a:ext cx="11436810" cy="448373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4" name="Kuva 3">
            <a:extLst>
              <a:ext uri="{FF2B5EF4-FFF2-40B4-BE49-F238E27FC236}">
                <a16:creationId xmlns:a16="http://schemas.microsoft.com/office/drawing/2014/main" id="{FFB359AE-BCBA-3400-7FDE-E0796BD3D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14610" y="6031713"/>
            <a:ext cx="887325" cy="429351"/>
          </a:xfrm>
          <a:prstGeom prst="rect">
            <a:avLst/>
          </a:prstGeom>
        </p:spPr>
      </p:pic>
    </p:spTree>
    <p:extLst>
      <p:ext uri="{BB962C8B-B14F-4D97-AF65-F5344CB8AC3E}">
        <p14:creationId xmlns:p14="http://schemas.microsoft.com/office/powerpoint/2010/main" val="9843347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aksi kuvaa vasen, otsikko ja teksti">
    <p:spTree>
      <p:nvGrpSpPr>
        <p:cNvPr id="1" name=""/>
        <p:cNvGrpSpPr/>
        <p:nvPr/>
      </p:nvGrpSpPr>
      <p:grpSpPr>
        <a:xfrm>
          <a:off x="0" y="0"/>
          <a:ext cx="0" cy="0"/>
          <a:chOff x="0" y="0"/>
          <a:chExt cx="0" cy="0"/>
        </a:xfrm>
      </p:grpSpPr>
      <p:sp>
        <p:nvSpPr>
          <p:cNvPr id="6" name="Otsikko 1">
            <a:extLst>
              <a:ext uri="{FF2B5EF4-FFF2-40B4-BE49-F238E27FC236}">
                <a16:creationId xmlns:a16="http://schemas.microsoft.com/office/drawing/2014/main" id="{F7E15081-E95C-2B4A-FCC1-CF2444738401}"/>
              </a:ext>
            </a:extLst>
          </p:cNvPr>
          <p:cNvSpPr>
            <a:spLocks noGrp="1"/>
          </p:cNvSpPr>
          <p:nvPr>
            <p:ph type="title" hasCustomPrompt="1"/>
          </p:nvPr>
        </p:nvSpPr>
        <p:spPr>
          <a:xfrm>
            <a:off x="4934356" y="365125"/>
            <a:ext cx="6892502" cy="1325563"/>
          </a:xfrm>
        </p:spPr>
        <p:txBody>
          <a:bodyPr/>
          <a:lstStyle>
            <a:lvl1pPr>
              <a:defRPr/>
            </a:lvl1pPr>
          </a:lstStyle>
          <a:p>
            <a:r>
              <a:rPr lang="fi-FI"/>
              <a:t>Lisää otsikko</a:t>
            </a:r>
          </a:p>
        </p:txBody>
      </p:sp>
      <p:sp>
        <p:nvSpPr>
          <p:cNvPr id="7" name="Sisällön paikkamerkki 2">
            <a:extLst>
              <a:ext uri="{FF2B5EF4-FFF2-40B4-BE49-F238E27FC236}">
                <a16:creationId xmlns:a16="http://schemas.microsoft.com/office/drawing/2014/main" id="{15D07BEC-275E-0C09-0AE5-248B76A5CBEF}"/>
              </a:ext>
            </a:extLst>
          </p:cNvPr>
          <p:cNvSpPr>
            <a:spLocks noGrp="1"/>
          </p:cNvSpPr>
          <p:nvPr>
            <p:ph idx="10" hasCustomPrompt="1"/>
          </p:nvPr>
        </p:nvSpPr>
        <p:spPr>
          <a:xfrm>
            <a:off x="4934356" y="1825624"/>
            <a:ext cx="6892504" cy="4483735"/>
          </a:xfrm>
        </p:spPr>
        <p:txBody>
          <a:bodyPr>
            <a:normAutofit/>
          </a:bodyPr>
          <a:lstStyle>
            <a:lvl1pPr marL="0" indent="0">
              <a:buNone/>
              <a:defRPr sz="2400"/>
            </a:lvl1pPr>
          </a:lstStyle>
          <a:p>
            <a:pPr lvl="0"/>
            <a:r>
              <a:rPr lang="fi-FI"/>
              <a:t>Lisää teksti</a:t>
            </a:r>
          </a:p>
        </p:txBody>
      </p:sp>
      <p:sp>
        <p:nvSpPr>
          <p:cNvPr id="2" name="Kuvan paikkamerkki 1">
            <a:extLst>
              <a:ext uri="{FF2B5EF4-FFF2-40B4-BE49-F238E27FC236}">
                <a16:creationId xmlns:a16="http://schemas.microsoft.com/office/drawing/2014/main" id="{065177BA-062B-0F21-ADF8-B9DD36570077}"/>
              </a:ext>
            </a:extLst>
          </p:cNvPr>
          <p:cNvSpPr>
            <a:spLocks noGrp="1"/>
          </p:cNvSpPr>
          <p:nvPr>
            <p:ph type="pic" idx="11"/>
          </p:nvPr>
        </p:nvSpPr>
        <p:spPr>
          <a:xfrm>
            <a:off x="0" y="-1"/>
            <a:ext cx="4569214" cy="3406139"/>
          </a:xfrm>
          <a:solidFill>
            <a:schemeClr val="bg2"/>
          </a:solidFill>
        </p:spPr>
        <p:txBody>
          <a:bodyPr/>
          <a:lstStyle>
            <a:lvl1pPr marL="0" indent="0">
              <a:buNone/>
              <a:defRPr/>
            </a:lvl1pPr>
          </a:lstStyle>
          <a:p>
            <a:r>
              <a:rPr lang="fi-FI"/>
              <a:t>Lisää kuva</a:t>
            </a:r>
          </a:p>
        </p:txBody>
      </p:sp>
      <p:sp>
        <p:nvSpPr>
          <p:cNvPr id="4" name="Kuvan paikkamerkki 1">
            <a:extLst>
              <a:ext uri="{FF2B5EF4-FFF2-40B4-BE49-F238E27FC236}">
                <a16:creationId xmlns:a16="http://schemas.microsoft.com/office/drawing/2014/main" id="{DF7AF592-044D-6F07-68BF-9DD5A0940F1B}"/>
              </a:ext>
            </a:extLst>
          </p:cNvPr>
          <p:cNvSpPr>
            <a:spLocks noGrp="1"/>
          </p:cNvSpPr>
          <p:nvPr>
            <p:ph type="pic" idx="12"/>
          </p:nvPr>
        </p:nvSpPr>
        <p:spPr>
          <a:xfrm>
            <a:off x="0" y="3451860"/>
            <a:ext cx="4569214" cy="3406140"/>
          </a:xfrm>
          <a:solidFill>
            <a:schemeClr val="bg2"/>
          </a:solidFill>
        </p:spPr>
        <p:txBody>
          <a:bodyPr/>
          <a:lstStyle>
            <a:lvl1pPr marL="0" indent="0">
              <a:buNone/>
              <a:defRPr/>
            </a:lvl1pPr>
          </a:lstStyle>
          <a:p>
            <a:r>
              <a:rPr lang="fi-FI"/>
              <a:t>Lisää kuva</a:t>
            </a:r>
          </a:p>
        </p:txBody>
      </p:sp>
      <p:pic>
        <p:nvPicPr>
          <p:cNvPr id="3" name="Kuva 2">
            <a:extLst>
              <a:ext uri="{FF2B5EF4-FFF2-40B4-BE49-F238E27FC236}">
                <a16:creationId xmlns:a16="http://schemas.microsoft.com/office/drawing/2014/main" id="{7A5E9E6F-00B8-3C26-B484-635340A1652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14610" y="6031713"/>
            <a:ext cx="887325" cy="429351"/>
          </a:xfrm>
          <a:prstGeom prst="rect">
            <a:avLst/>
          </a:prstGeom>
        </p:spPr>
      </p:pic>
    </p:spTree>
    <p:extLst>
      <p:ext uri="{BB962C8B-B14F-4D97-AF65-F5344CB8AC3E}">
        <p14:creationId xmlns:p14="http://schemas.microsoft.com/office/powerpoint/2010/main" val="2591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CB878E-21F8-4DE2-918C-91620A709E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94763A0-BA24-4508-87A6-C5F6B35D69BB}"/>
              </a:ext>
            </a:extLst>
          </p:cNvPr>
          <p:cNvSpPr>
            <a:spLocks noGrp="1"/>
          </p:cNvSpPr>
          <p:nvPr>
            <p:ph sz="half" idx="1"/>
          </p:nvPr>
        </p:nvSpPr>
        <p:spPr>
          <a:xfrm>
            <a:off x="318989"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0921AD2-98A1-4F38-A1AA-C7ED7219E408}"/>
              </a:ext>
            </a:extLst>
          </p:cNvPr>
          <p:cNvSpPr>
            <a:spLocks noGrp="1"/>
          </p:cNvSpPr>
          <p:nvPr>
            <p:ph sz="half" idx="2"/>
          </p:nvPr>
        </p:nvSpPr>
        <p:spPr>
          <a:xfrm>
            <a:off x="6253717"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7307930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uva ja teksti">
    <p:spTree>
      <p:nvGrpSpPr>
        <p:cNvPr id="1" name=""/>
        <p:cNvGrpSpPr/>
        <p:nvPr/>
      </p:nvGrpSpPr>
      <p:grpSpPr>
        <a:xfrm>
          <a:off x="0" y="0"/>
          <a:ext cx="0" cy="0"/>
          <a:chOff x="0" y="0"/>
          <a:chExt cx="0" cy="0"/>
        </a:xfrm>
      </p:grpSpPr>
      <p:sp>
        <p:nvSpPr>
          <p:cNvPr id="2" name="Kuvan paikkamerkki 1">
            <a:extLst>
              <a:ext uri="{FF2B5EF4-FFF2-40B4-BE49-F238E27FC236}">
                <a16:creationId xmlns:a16="http://schemas.microsoft.com/office/drawing/2014/main" id="{63A8A8F4-085E-AD96-B3D8-3395E20B84EB}"/>
              </a:ext>
            </a:extLst>
          </p:cNvPr>
          <p:cNvSpPr>
            <a:spLocks noGrp="1"/>
          </p:cNvSpPr>
          <p:nvPr>
            <p:ph type="pic" idx="1"/>
          </p:nvPr>
        </p:nvSpPr>
        <p:spPr>
          <a:xfrm>
            <a:off x="15" y="0"/>
            <a:ext cx="12191985" cy="4578350"/>
          </a:xfrm>
          <a:solidFill>
            <a:schemeClr val="bg2"/>
          </a:solidFill>
        </p:spPr>
        <p:txBody>
          <a:bodyPr/>
          <a:lstStyle>
            <a:lvl1pPr marL="0" indent="0">
              <a:buNone/>
              <a:defRPr/>
            </a:lvl1pPr>
          </a:lstStyle>
          <a:p>
            <a:r>
              <a:rPr lang="fi-FI"/>
              <a:t>Lisää kuva</a:t>
            </a:r>
          </a:p>
        </p:txBody>
      </p:sp>
      <p:sp>
        <p:nvSpPr>
          <p:cNvPr id="3" name="Otsikko 1">
            <a:extLst>
              <a:ext uri="{FF2B5EF4-FFF2-40B4-BE49-F238E27FC236}">
                <a16:creationId xmlns:a16="http://schemas.microsoft.com/office/drawing/2014/main" id="{722772AD-8797-3E1D-2A47-6F76C312AA36}"/>
              </a:ext>
            </a:extLst>
          </p:cNvPr>
          <p:cNvSpPr>
            <a:spLocks noGrp="1"/>
          </p:cNvSpPr>
          <p:nvPr>
            <p:ph type="title" hasCustomPrompt="1"/>
          </p:nvPr>
        </p:nvSpPr>
        <p:spPr>
          <a:xfrm>
            <a:off x="365126" y="4578350"/>
            <a:ext cx="11461748" cy="1325563"/>
          </a:xfrm>
        </p:spPr>
        <p:txBody>
          <a:bodyPr/>
          <a:lstStyle>
            <a:lvl1pPr>
              <a:defRPr/>
            </a:lvl1pPr>
          </a:lstStyle>
          <a:p>
            <a:r>
              <a:rPr lang="fi-FI"/>
              <a:t>Lisää teksti</a:t>
            </a:r>
          </a:p>
        </p:txBody>
      </p:sp>
      <p:pic>
        <p:nvPicPr>
          <p:cNvPr id="4" name="Kuva 3">
            <a:extLst>
              <a:ext uri="{FF2B5EF4-FFF2-40B4-BE49-F238E27FC236}">
                <a16:creationId xmlns:a16="http://schemas.microsoft.com/office/drawing/2014/main" id="{E535BDEF-C211-9A6D-CF1B-72137404E4D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14610" y="6031713"/>
            <a:ext cx="887325" cy="429351"/>
          </a:xfrm>
          <a:prstGeom prst="rect">
            <a:avLst/>
          </a:prstGeom>
        </p:spPr>
      </p:pic>
    </p:spTree>
    <p:extLst>
      <p:ext uri="{BB962C8B-B14F-4D97-AF65-F5344CB8AC3E}">
        <p14:creationId xmlns:p14="http://schemas.microsoft.com/office/powerpoint/2010/main" val="28617677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01C83B-492F-AF80-4188-18FBFCEB3FD1}"/>
              </a:ext>
            </a:extLst>
          </p:cNvPr>
          <p:cNvSpPr>
            <a:spLocks noGrp="1"/>
          </p:cNvSpPr>
          <p:nvPr>
            <p:ph type="title" hasCustomPrompt="1"/>
          </p:nvPr>
        </p:nvSpPr>
        <p:spPr/>
        <p:txBody>
          <a:bodyPr/>
          <a:lstStyle>
            <a:lvl1pPr>
              <a:defRPr/>
            </a:lvl1pPr>
          </a:lstStyle>
          <a:p>
            <a:r>
              <a:rPr lang="fi-FI"/>
              <a:t>Lisää otsikko</a:t>
            </a:r>
          </a:p>
        </p:txBody>
      </p:sp>
    </p:spTree>
    <p:extLst>
      <p:ext uri="{BB962C8B-B14F-4D97-AF65-F5344CB8AC3E}">
        <p14:creationId xmlns:p14="http://schemas.microsoft.com/office/powerpoint/2010/main" val="68521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EEDFA-0BF9-484E-B090-203E5E586796}"/>
              </a:ext>
            </a:extLst>
          </p:cNvPr>
          <p:cNvSpPr>
            <a:spLocks noGrp="1"/>
          </p:cNvSpPr>
          <p:nvPr>
            <p:ph type="title"/>
          </p:nvPr>
        </p:nvSpPr>
        <p:spPr>
          <a:xfrm>
            <a:off x="318990" y="205630"/>
            <a:ext cx="1155402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2C8E7A95-C0C2-4D54-BD51-2812DBE901B5}"/>
              </a:ext>
            </a:extLst>
          </p:cNvPr>
          <p:cNvSpPr>
            <a:spLocks noGrp="1"/>
          </p:cNvSpPr>
          <p:nvPr>
            <p:ph type="body" idx="1"/>
          </p:nvPr>
        </p:nvSpPr>
        <p:spPr>
          <a:xfrm>
            <a:off x="318990" y="1666130"/>
            <a:ext cx="56162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9A8AA4D-9D59-40ED-8895-C565B11B9565}"/>
              </a:ext>
            </a:extLst>
          </p:cNvPr>
          <p:cNvSpPr>
            <a:spLocks noGrp="1"/>
          </p:cNvSpPr>
          <p:nvPr>
            <p:ph sz="half" idx="2"/>
          </p:nvPr>
        </p:nvSpPr>
        <p:spPr>
          <a:xfrm>
            <a:off x="318990" y="2677100"/>
            <a:ext cx="5616244"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4249147-DA16-45C4-9BC8-A45068497EA5}"/>
              </a:ext>
            </a:extLst>
          </p:cNvPr>
          <p:cNvSpPr>
            <a:spLocks noGrp="1"/>
          </p:cNvSpPr>
          <p:nvPr>
            <p:ph type="body" sz="quarter" idx="3"/>
          </p:nvPr>
        </p:nvSpPr>
        <p:spPr>
          <a:xfrm>
            <a:off x="6250670" y="1666130"/>
            <a:ext cx="56162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D83A3F0-A94B-4F2C-9F03-82F2B68B6CB9}"/>
              </a:ext>
            </a:extLst>
          </p:cNvPr>
          <p:cNvSpPr>
            <a:spLocks noGrp="1"/>
          </p:cNvSpPr>
          <p:nvPr>
            <p:ph sz="quarter" idx="4"/>
          </p:nvPr>
        </p:nvSpPr>
        <p:spPr>
          <a:xfrm>
            <a:off x="6250669" y="2677100"/>
            <a:ext cx="5616249" cy="279866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408352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265482-397D-4461-84EF-B00E6D416842}"/>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0045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67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EC4254-57E5-4D34-A818-B7D16DBB952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Alaotsikko 2">
            <a:extLst>
              <a:ext uri="{FF2B5EF4-FFF2-40B4-BE49-F238E27FC236}">
                <a16:creationId xmlns:a16="http://schemas.microsoft.com/office/drawing/2014/main" id="{EC02B96F-AF24-4343-8DAE-88C9E077B36A}"/>
              </a:ext>
            </a:extLst>
          </p:cNvPr>
          <p:cNvSpPr>
            <a:spLocks noGrp="1"/>
          </p:cNvSpPr>
          <p:nvPr>
            <p:ph type="subTitle" idx="1"/>
          </p:nvPr>
        </p:nvSpPr>
        <p:spPr>
          <a:xfrm>
            <a:off x="1524000" y="368108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42107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AB6A69-B96F-41DC-9B8A-0444F9DB40A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E8ABDE6-E337-46A9-B988-E0F8E3C4AF51}"/>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75738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CB878E-21F8-4DE2-918C-91620A709E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94763A0-BA24-4508-87A6-C5F6B35D69BB}"/>
              </a:ext>
            </a:extLst>
          </p:cNvPr>
          <p:cNvSpPr>
            <a:spLocks noGrp="1"/>
          </p:cNvSpPr>
          <p:nvPr>
            <p:ph sz="half" idx="1"/>
          </p:nvPr>
        </p:nvSpPr>
        <p:spPr>
          <a:xfrm>
            <a:off x="318989"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0921AD2-98A1-4F38-A1AA-C7ED7219E408}"/>
              </a:ext>
            </a:extLst>
          </p:cNvPr>
          <p:cNvSpPr>
            <a:spLocks noGrp="1"/>
          </p:cNvSpPr>
          <p:nvPr>
            <p:ph sz="half" idx="2"/>
          </p:nvPr>
        </p:nvSpPr>
        <p:spPr>
          <a:xfrm>
            <a:off x="6253717" y="1666130"/>
            <a:ext cx="5619293" cy="380963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81523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4.sv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6.sv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21.xml"/><Relationship Id="rId7"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image" Target="../media/image8.sv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EF75162-DE2D-4C98-95F8-6DC785C46AB9}"/>
              </a:ext>
            </a:extLst>
          </p:cNvPr>
          <p:cNvSpPr>
            <a:spLocks noGrp="1"/>
          </p:cNvSpPr>
          <p:nvPr>
            <p:ph type="title"/>
          </p:nvPr>
        </p:nvSpPr>
        <p:spPr>
          <a:xfrm>
            <a:off x="318990" y="205630"/>
            <a:ext cx="1155402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3989B57A-6C0B-4324-BDBF-F149DE2E49F9}"/>
              </a:ext>
            </a:extLst>
          </p:cNvPr>
          <p:cNvSpPr>
            <a:spLocks noGrp="1"/>
          </p:cNvSpPr>
          <p:nvPr>
            <p:ph type="body" idx="1"/>
          </p:nvPr>
        </p:nvSpPr>
        <p:spPr>
          <a:xfrm>
            <a:off x="318990" y="1666130"/>
            <a:ext cx="11554020" cy="380963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 </a:t>
            </a:r>
          </a:p>
        </p:txBody>
      </p:sp>
      <p:pic>
        <p:nvPicPr>
          <p:cNvPr id="5" name="Kuva 4">
            <a:extLst>
              <a:ext uri="{FF2B5EF4-FFF2-40B4-BE49-F238E27FC236}">
                <a16:creationId xmlns:a16="http://schemas.microsoft.com/office/drawing/2014/main" id="{9E63D6AE-50C4-4EBE-AC25-FE034E44559E}"/>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6210301"/>
            <a:ext cx="12192000" cy="647700"/>
          </a:xfrm>
          <a:prstGeom prst="rect">
            <a:avLst/>
          </a:prstGeom>
        </p:spPr>
      </p:pic>
    </p:spTree>
    <p:extLst>
      <p:ext uri="{BB962C8B-B14F-4D97-AF65-F5344CB8AC3E}">
        <p14:creationId xmlns:p14="http://schemas.microsoft.com/office/powerpoint/2010/main" val="33084403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Lst>
  <p:txStyles>
    <p:titleStyle>
      <a:lvl1pPr algn="l" defTabSz="914400" rtl="0" eaLnBrk="1" latinLnBrk="0" hangingPunct="1">
        <a:lnSpc>
          <a:spcPct val="90000"/>
        </a:lnSpc>
        <a:spcBef>
          <a:spcPct val="0"/>
        </a:spcBef>
        <a:buNone/>
        <a:defRPr sz="5400" b="0" kern="1200">
          <a:solidFill>
            <a:srgbClr val="00468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2CBD1D52-08EE-43EF-9D8D-C8772822DBAB}"/>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0"/>
            <a:ext cx="12192000" cy="6858000"/>
          </a:xfrm>
          <a:prstGeom prst="rect">
            <a:avLst/>
          </a:prstGeom>
        </p:spPr>
      </p:pic>
      <p:sp>
        <p:nvSpPr>
          <p:cNvPr id="2" name="Otsikon paikkamerkki 1">
            <a:extLst>
              <a:ext uri="{FF2B5EF4-FFF2-40B4-BE49-F238E27FC236}">
                <a16:creationId xmlns:a16="http://schemas.microsoft.com/office/drawing/2014/main" id="{EEF75162-DE2D-4C98-95F8-6DC785C46AB9}"/>
              </a:ext>
            </a:extLst>
          </p:cNvPr>
          <p:cNvSpPr>
            <a:spLocks noGrp="1"/>
          </p:cNvSpPr>
          <p:nvPr>
            <p:ph type="title"/>
          </p:nvPr>
        </p:nvSpPr>
        <p:spPr>
          <a:xfrm>
            <a:off x="318990" y="205630"/>
            <a:ext cx="1155402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3989B57A-6C0B-4324-BDBF-F149DE2E49F9}"/>
              </a:ext>
            </a:extLst>
          </p:cNvPr>
          <p:cNvSpPr>
            <a:spLocks noGrp="1"/>
          </p:cNvSpPr>
          <p:nvPr>
            <p:ph type="body" idx="1"/>
          </p:nvPr>
        </p:nvSpPr>
        <p:spPr>
          <a:xfrm>
            <a:off x="318990" y="1666130"/>
            <a:ext cx="11554020" cy="380963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 </a:t>
            </a:r>
          </a:p>
        </p:txBody>
      </p:sp>
    </p:spTree>
    <p:extLst>
      <p:ext uri="{BB962C8B-B14F-4D97-AF65-F5344CB8AC3E}">
        <p14:creationId xmlns:p14="http://schemas.microsoft.com/office/powerpoint/2010/main" val="7483710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xStyles>
    <p:titleStyle>
      <a:lvl1pPr algn="l" defTabSz="914400" rtl="0" eaLnBrk="1" latinLnBrk="0" hangingPunct="1">
        <a:lnSpc>
          <a:spcPct val="90000"/>
        </a:lnSpc>
        <a:spcBef>
          <a:spcPct val="0"/>
        </a:spcBef>
        <a:buNone/>
        <a:defRPr sz="5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BCEEE902-4B84-4BE8-B61D-E1379D926651}"/>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0"/>
            <a:ext cx="12192000" cy="6858000"/>
          </a:xfrm>
          <a:prstGeom prst="rect">
            <a:avLst/>
          </a:prstGeom>
        </p:spPr>
      </p:pic>
      <p:sp>
        <p:nvSpPr>
          <p:cNvPr id="2" name="Otsikon paikkamerkki 1">
            <a:extLst>
              <a:ext uri="{FF2B5EF4-FFF2-40B4-BE49-F238E27FC236}">
                <a16:creationId xmlns:a16="http://schemas.microsoft.com/office/drawing/2014/main" id="{EEF75162-DE2D-4C98-95F8-6DC785C46AB9}"/>
              </a:ext>
            </a:extLst>
          </p:cNvPr>
          <p:cNvSpPr>
            <a:spLocks noGrp="1"/>
          </p:cNvSpPr>
          <p:nvPr>
            <p:ph type="title"/>
          </p:nvPr>
        </p:nvSpPr>
        <p:spPr>
          <a:xfrm>
            <a:off x="318990" y="205630"/>
            <a:ext cx="1155402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3989B57A-6C0B-4324-BDBF-F149DE2E49F9}"/>
              </a:ext>
            </a:extLst>
          </p:cNvPr>
          <p:cNvSpPr>
            <a:spLocks noGrp="1"/>
          </p:cNvSpPr>
          <p:nvPr>
            <p:ph type="body" idx="1"/>
          </p:nvPr>
        </p:nvSpPr>
        <p:spPr>
          <a:xfrm>
            <a:off x="318990" y="1666130"/>
            <a:ext cx="11554020" cy="380963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 </a:t>
            </a:r>
          </a:p>
        </p:txBody>
      </p:sp>
    </p:spTree>
    <p:extLst>
      <p:ext uri="{BB962C8B-B14F-4D97-AF65-F5344CB8AC3E}">
        <p14:creationId xmlns:p14="http://schemas.microsoft.com/office/powerpoint/2010/main" val="381509587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txStyles>
    <p:titleStyle>
      <a:lvl1pPr algn="l" defTabSz="914400" rtl="0" eaLnBrk="1" latinLnBrk="0" hangingPunct="1">
        <a:lnSpc>
          <a:spcPct val="90000"/>
        </a:lnSpc>
        <a:spcBef>
          <a:spcPct val="0"/>
        </a:spcBef>
        <a:buNone/>
        <a:defRPr sz="5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EF75162-DE2D-4C98-95F8-6DC785C46AB9}"/>
              </a:ext>
            </a:extLst>
          </p:cNvPr>
          <p:cNvSpPr>
            <a:spLocks noGrp="1"/>
          </p:cNvSpPr>
          <p:nvPr>
            <p:ph type="title"/>
          </p:nvPr>
        </p:nvSpPr>
        <p:spPr>
          <a:xfrm>
            <a:off x="318990" y="205630"/>
            <a:ext cx="1155402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3989B57A-6C0B-4324-BDBF-F149DE2E49F9}"/>
              </a:ext>
            </a:extLst>
          </p:cNvPr>
          <p:cNvSpPr>
            <a:spLocks noGrp="1"/>
          </p:cNvSpPr>
          <p:nvPr>
            <p:ph type="body" idx="1"/>
          </p:nvPr>
        </p:nvSpPr>
        <p:spPr>
          <a:xfrm>
            <a:off x="318990" y="1666130"/>
            <a:ext cx="11554020" cy="380963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 </a:t>
            </a:r>
          </a:p>
        </p:txBody>
      </p:sp>
      <p:pic>
        <p:nvPicPr>
          <p:cNvPr id="12" name="Kuva 11">
            <a:extLst>
              <a:ext uri="{FF2B5EF4-FFF2-40B4-BE49-F238E27FC236}">
                <a16:creationId xmlns:a16="http://schemas.microsoft.com/office/drawing/2014/main" id="{47165C8D-0F97-4789-80E9-38D83A432598}"/>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480637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xStyles>
    <p:titleStyle>
      <a:lvl1pPr algn="l" defTabSz="914400" rtl="0" eaLnBrk="1" latinLnBrk="0" hangingPunct="1">
        <a:lnSpc>
          <a:spcPct val="90000"/>
        </a:lnSpc>
        <a:spcBef>
          <a:spcPct val="0"/>
        </a:spcBef>
        <a:buNone/>
        <a:defRPr sz="5400" b="0" kern="1200">
          <a:solidFill>
            <a:srgbClr val="00468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07FE801-9420-EC76-7E7F-F347A50BD917}"/>
              </a:ext>
            </a:extLst>
          </p:cNvPr>
          <p:cNvSpPr>
            <a:spLocks noGrp="1"/>
          </p:cNvSpPr>
          <p:nvPr>
            <p:ph type="title"/>
          </p:nvPr>
        </p:nvSpPr>
        <p:spPr>
          <a:xfrm>
            <a:off x="365125" y="365125"/>
            <a:ext cx="1143681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AC62FEDE-EA3A-98A4-5BA6-3272B50EE0DC}"/>
              </a:ext>
            </a:extLst>
          </p:cNvPr>
          <p:cNvSpPr>
            <a:spLocks noGrp="1"/>
          </p:cNvSpPr>
          <p:nvPr>
            <p:ph type="body" idx="1"/>
          </p:nvPr>
        </p:nvSpPr>
        <p:spPr>
          <a:xfrm>
            <a:off x="365125" y="1825624"/>
            <a:ext cx="11436810" cy="4483735"/>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57755601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197B0FE2-3075-94ED-995B-A5CED9D283A6}"/>
              </a:ext>
            </a:extLst>
          </p:cNvPr>
          <p:cNvSpPr>
            <a:spLocks noGrp="1"/>
          </p:cNvSpPr>
          <p:nvPr>
            <p:ph type="title"/>
          </p:nvPr>
        </p:nvSpPr>
        <p:spPr>
          <a:xfrm>
            <a:off x="365143" y="3902633"/>
            <a:ext cx="11461716" cy="1127978"/>
          </a:xfrm>
        </p:spPr>
        <p:txBody>
          <a:bodyPr>
            <a:noAutofit/>
          </a:bodyPr>
          <a:lstStyle/>
          <a:p>
            <a:r>
              <a:rPr lang="fi-FI" sz="2400" b="0" dirty="0"/>
              <a:t>Varsinais-Suomen </a:t>
            </a:r>
            <a:br>
              <a:rPr lang="fi-FI" sz="2400" b="0" dirty="0"/>
            </a:br>
            <a:r>
              <a:rPr lang="fi-FI" sz="2400" b="0" dirty="0"/>
              <a:t>maakuntastrategian päivitys:</a:t>
            </a:r>
            <a:r>
              <a:rPr lang="fi-FI" sz="2800" b="0" dirty="0"/>
              <a:t> </a:t>
            </a:r>
            <a:br>
              <a:rPr lang="fi-FI" sz="2800" b="0" dirty="0"/>
            </a:br>
            <a:r>
              <a:rPr lang="fi-FI" sz="2800" dirty="0"/>
              <a:t>kysymykset kumppanuusverkostojen keskusteluihin ja ehdotukset työpohjiksi (syksy 2024)</a:t>
            </a:r>
          </a:p>
        </p:txBody>
      </p:sp>
      <p:pic>
        <p:nvPicPr>
          <p:cNvPr id="7" name="Kuvan paikkamerkki 6">
            <a:extLst>
              <a:ext uri="{FF2B5EF4-FFF2-40B4-BE49-F238E27FC236}">
                <a16:creationId xmlns:a16="http://schemas.microsoft.com/office/drawing/2014/main" id="{C71B8220-4796-6931-E071-0F073A1A0C32}"/>
              </a:ext>
              <a:ext uri="{C183D7F6-B498-43B3-948B-1728B52AA6E4}">
                <adec:decorative xmlns:adec="http://schemas.microsoft.com/office/drawing/2017/decorative" val="1"/>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31250" b="31250"/>
          <a:stretch>
            <a:fillRect/>
          </a:stretch>
        </p:blipFill>
        <p:spPr/>
      </p:pic>
    </p:spTree>
    <p:extLst>
      <p:ext uri="{BB962C8B-B14F-4D97-AF65-F5344CB8AC3E}">
        <p14:creationId xmlns:p14="http://schemas.microsoft.com/office/powerpoint/2010/main" val="143185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77D24F-8990-4B83-4618-0671D5BAB49C}"/>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Ajuri 5</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1321735505"/>
              </p:ext>
            </p:extLst>
          </p:nvPr>
        </p:nvGraphicFramePr>
        <p:xfrm>
          <a:off x="265813" y="145508"/>
          <a:ext cx="11600120" cy="4754880"/>
        </p:xfrm>
        <a:graphic>
          <a:graphicData uri="http://schemas.openxmlformats.org/drawingml/2006/table">
            <a:tbl>
              <a:tblPr firstRow="1" bandRow="1">
                <a:tableStyleId>{5940675A-B579-460E-94D1-54222C63F5DA}</a:tableStyleId>
              </a:tblPr>
              <a:tblGrid>
                <a:gridCol w="3508745">
                  <a:extLst>
                    <a:ext uri="{9D8B030D-6E8A-4147-A177-3AD203B41FA5}">
                      <a16:colId xmlns:a16="http://schemas.microsoft.com/office/drawing/2014/main" val="4287658697"/>
                    </a:ext>
                  </a:extLst>
                </a:gridCol>
                <a:gridCol w="8091375">
                  <a:extLst>
                    <a:ext uri="{9D8B030D-6E8A-4147-A177-3AD203B41FA5}">
                      <a16:colId xmlns:a16="http://schemas.microsoft.com/office/drawing/2014/main" val="4222455355"/>
                    </a:ext>
                  </a:extLst>
                </a:gridCol>
              </a:tblGrid>
              <a:tr h="370840">
                <a:tc>
                  <a:txBody>
                    <a:bodyPr/>
                    <a:lstStyle/>
                    <a:p>
                      <a:r>
                        <a:rPr lang="fi-FI" sz="1800" b="1" i="0" u="none" strike="noStrike" kern="1200" baseline="0">
                          <a:solidFill>
                            <a:schemeClr val="tx1"/>
                          </a:solidFill>
                          <a:latin typeface="+mn-lt"/>
                          <a:ea typeface="+mn-ea"/>
                          <a:cs typeface="+mn-cs"/>
                        </a:rPr>
                        <a:t>Bio- ja preventiivinen lääketiede kasvun lähteenä.</a:t>
                      </a:r>
                    </a:p>
                    <a:p>
                      <a:endParaRPr lang="fi-FI" sz="1800" b="1" i="0" u="none" strike="noStrike" kern="1200" baseline="0">
                        <a:solidFill>
                          <a:schemeClr val="tx1"/>
                        </a:solidFill>
                        <a:latin typeface="+mn-lt"/>
                        <a:ea typeface="+mn-ea"/>
                        <a:cs typeface="+mn-cs"/>
                      </a:endParaRPr>
                    </a:p>
                    <a:p>
                      <a:r>
                        <a:rPr lang="fi-FI" sz="1800" b="0" i="0" u="none" strike="noStrike" kern="1200" baseline="0">
                          <a:solidFill>
                            <a:schemeClr val="tx1"/>
                          </a:solidFill>
                          <a:latin typeface="+mn-lt"/>
                          <a:ea typeface="+mn-ea"/>
                          <a:cs typeface="+mn-cs"/>
                        </a:rPr>
                        <a:t>Kasvava ala. Alueella vahvaa alan osaamista ja tutkimusta. Suunta on kohti sairauksien ennaltaehkäisyä. Kehittyvä diagnostiikkaa auttaa löytämään sairauksia varhain ja myös ennalta. Yksilöllisten lääkkeiden valmistus on tulevaisuudessa nykyistä yleisempää. Oleellista myös kansanterveyden ja elämänlaadun kannalta. Terveydenhuollon dynamiikka muuttuu. Mitkä ovat </a:t>
                      </a:r>
                      <a:r>
                        <a:rPr lang="fi-FI" sz="1800" b="0" i="0" u="none" strike="noStrike" kern="1200" baseline="0" err="1">
                          <a:solidFill>
                            <a:schemeClr val="tx1"/>
                          </a:solidFill>
                          <a:latin typeface="+mn-lt"/>
                          <a:ea typeface="+mn-ea"/>
                          <a:cs typeface="+mn-cs"/>
                        </a:rPr>
                        <a:t>bigpharman</a:t>
                      </a:r>
                      <a:r>
                        <a:rPr lang="fi-FI" sz="1800" b="0" i="0" u="none" strike="noStrike" kern="1200" baseline="0">
                          <a:solidFill>
                            <a:schemeClr val="tx1"/>
                          </a:solidFill>
                          <a:latin typeface="+mn-lt"/>
                          <a:ea typeface="+mn-ea"/>
                          <a:cs typeface="+mn-cs"/>
                        </a:rPr>
                        <a:t> intressit ja valmiudet asiassa?</a:t>
                      </a:r>
                      <a:endParaRPr lang="fi-FI"/>
                    </a:p>
                  </a:txBody>
                  <a:tcPr/>
                </a:tc>
                <a:tc>
                  <a:txBody>
                    <a:bodyPr/>
                    <a:lstStyle/>
                    <a:p>
                      <a:r>
                        <a:rPr lang="fi-FI" sz="1600" i="1"/>
                        <a:t>Onko tämä ajuri relevantti tai ajankohtainen verkostonne näkökulmasta? Mitä ajatuksia se herättää? Tekstiä tähän</a:t>
                      </a:r>
                    </a:p>
                  </a:txBody>
                  <a:tcPr/>
                </a:tc>
                <a:extLst>
                  <a:ext uri="{0D108BD9-81ED-4DB2-BD59-A6C34878D82A}">
                    <a16:rowId xmlns:a16="http://schemas.microsoft.com/office/drawing/2014/main" val="2053860749"/>
                  </a:ext>
                </a:extLst>
              </a:tr>
            </a:tbl>
          </a:graphicData>
        </a:graphic>
      </p:graphicFrame>
    </p:spTree>
    <p:extLst>
      <p:ext uri="{BB962C8B-B14F-4D97-AF65-F5344CB8AC3E}">
        <p14:creationId xmlns:p14="http://schemas.microsoft.com/office/powerpoint/2010/main" val="3464196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ADFB97-C04A-1A35-9FE2-1C4EBD440BA2}"/>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Uusi ajuri</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2135399933"/>
              </p:ext>
            </p:extLst>
          </p:nvPr>
        </p:nvGraphicFramePr>
        <p:xfrm>
          <a:off x="265813" y="145508"/>
          <a:ext cx="11600120" cy="1463040"/>
        </p:xfrm>
        <a:graphic>
          <a:graphicData uri="http://schemas.openxmlformats.org/drawingml/2006/table">
            <a:tbl>
              <a:tblPr firstRow="1" bandRow="1">
                <a:tableStyleId>{5940675A-B579-460E-94D1-54222C63F5DA}</a:tableStyleId>
              </a:tblPr>
              <a:tblGrid>
                <a:gridCol w="3508745">
                  <a:extLst>
                    <a:ext uri="{9D8B030D-6E8A-4147-A177-3AD203B41FA5}">
                      <a16:colId xmlns:a16="http://schemas.microsoft.com/office/drawing/2014/main" val="4287658697"/>
                    </a:ext>
                  </a:extLst>
                </a:gridCol>
                <a:gridCol w="8091375">
                  <a:extLst>
                    <a:ext uri="{9D8B030D-6E8A-4147-A177-3AD203B41FA5}">
                      <a16:colId xmlns:a16="http://schemas.microsoft.com/office/drawing/2014/main" val="4222455355"/>
                    </a:ext>
                  </a:extLst>
                </a:gridCol>
              </a:tblGrid>
              <a:tr h="370840">
                <a:tc>
                  <a:txBody>
                    <a:bodyPr/>
                    <a:lstStyle/>
                    <a:p>
                      <a:r>
                        <a:rPr lang="fi-FI" b="1"/>
                        <a:t>Tämän ajurin / muutostekijän haluamme lisätä!</a:t>
                      </a:r>
                    </a:p>
                    <a:p>
                      <a:endParaRPr lang="fi-FI" b="1"/>
                    </a:p>
                    <a:p>
                      <a:endParaRPr lang="fi-FI" b="1"/>
                    </a:p>
                    <a:p>
                      <a:endParaRPr lang="fi-FI"/>
                    </a:p>
                  </a:txBody>
                  <a:tcPr/>
                </a:tc>
                <a:tc>
                  <a:txBody>
                    <a:bodyPr/>
                    <a:lstStyle/>
                    <a:p>
                      <a:r>
                        <a:rPr lang="fi-FI" sz="1600" i="1"/>
                        <a:t>Tekstiä tähän</a:t>
                      </a:r>
                    </a:p>
                  </a:txBody>
                  <a:tcPr/>
                </a:tc>
                <a:extLst>
                  <a:ext uri="{0D108BD9-81ED-4DB2-BD59-A6C34878D82A}">
                    <a16:rowId xmlns:a16="http://schemas.microsoft.com/office/drawing/2014/main" val="2053860749"/>
                  </a:ext>
                </a:extLst>
              </a:tr>
            </a:tbl>
          </a:graphicData>
        </a:graphic>
      </p:graphicFrame>
    </p:spTree>
    <p:extLst>
      <p:ext uri="{BB962C8B-B14F-4D97-AF65-F5344CB8AC3E}">
        <p14:creationId xmlns:p14="http://schemas.microsoft.com/office/powerpoint/2010/main" val="616146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0477AE-2782-A41D-1B9D-19E6125BEE06}"/>
              </a:ext>
            </a:extLst>
          </p:cNvPr>
          <p:cNvSpPr>
            <a:spLocks noGrp="1"/>
          </p:cNvSpPr>
          <p:nvPr>
            <p:ph type="title"/>
          </p:nvPr>
        </p:nvSpPr>
        <p:spPr/>
        <p:txBody>
          <a:bodyPr/>
          <a:lstStyle/>
          <a:p>
            <a:r>
              <a:rPr lang="fi-FI"/>
              <a:t>Unelmoimmeko samasta?</a:t>
            </a:r>
          </a:p>
        </p:txBody>
      </p:sp>
      <p:sp>
        <p:nvSpPr>
          <p:cNvPr id="3" name="Sisällön paikkamerkki 2">
            <a:extLst>
              <a:ext uri="{FF2B5EF4-FFF2-40B4-BE49-F238E27FC236}">
                <a16:creationId xmlns:a16="http://schemas.microsoft.com/office/drawing/2014/main" id="{7F3AF704-31F9-BD61-14FC-EED170DA2AC6}"/>
              </a:ext>
            </a:extLst>
          </p:cNvPr>
          <p:cNvSpPr>
            <a:spLocks noGrp="1"/>
          </p:cNvSpPr>
          <p:nvPr>
            <p:ph idx="1"/>
          </p:nvPr>
        </p:nvSpPr>
        <p:spPr>
          <a:xfrm>
            <a:off x="365125" y="1825625"/>
            <a:ext cx="11298791" cy="4483735"/>
          </a:xfrm>
        </p:spPr>
        <p:txBody>
          <a:bodyPr/>
          <a:lstStyle/>
          <a:p>
            <a:r>
              <a:rPr lang="fi-FI"/>
              <a:t>Palauttakaa nyt katse maakuntastrategian nykyisiin visioihin. Ovatko ne äskeisen keskustelun jälkeen edelleen relevantteja? </a:t>
            </a:r>
          </a:p>
          <a:p>
            <a:r>
              <a:rPr lang="fi-FI"/>
              <a:t>Käyttäkää tähän </a:t>
            </a:r>
            <a:r>
              <a:rPr lang="fi-FI" u="sng"/>
              <a:t>vähintään 10 minuuttia.</a:t>
            </a:r>
          </a:p>
        </p:txBody>
      </p:sp>
      <p:sp>
        <p:nvSpPr>
          <p:cNvPr id="4" name="Tekstiruutu 3">
            <a:extLst>
              <a:ext uri="{FF2B5EF4-FFF2-40B4-BE49-F238E27FC236}">
                <a16:creationId xmlns:a16="http://schemas.microsoft.com/office/drawing/2014/main" id="{724DFBA6-CA9E-B11E-0D8F-084CE0F17C91}"/>
              </a:ext>
            </a:extLst>
          </p:cNvPr>
          <p:cNvSpPr txBox="1"/>
          <p:nvPr/>
        </p:nvSpPr>
        <p:spPr>
          <a:xfrm>
            <a:off x="390065" y="317807"/>
            <a:ext cx="3746810" cy="461665"/>
          </a:xfrm>
          <a:prstGeom prst="rect">
            <a:avLst/>
          </a:prstGeom>
          <a:noFill/>
        </p:spPr>
        <p:txBody>
          <a:bodyPr wrap="square" rtlCol="0">
            <a:spAutoFit/>
          </a:bodyPr>
          <a:lstStyle/>
          <a:p>
            <a:r>
              <a:rPr lang="fi-FI" sz="2400" b="1">
                <a:solidFill>
                  <a:srgbClr val="ED7D31"/>
                </a:solidFill>
              </a:rPr>
              <a:t>Tehtävä 3</a:t>
            </a:r>
          </a:p>
        </p:txBody>
      </p:sp>
    </p:spTree>
    <p:extLst>
      <p:ext uri="{BB962C8B-B14F-4D97-AF65-F5344CB8AC3E}">
        <p14:creationId xmlns:p14="http://schemas.microsoft.com/office/powerpoint/2010/main" val="42049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E59B2147-B731-D5A3-8D1A-38295CBB4B50}"/>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Maakuntastrategian nykyiset visiot</a:t>
            </a:r>
          </a:p>
        </p:txBody>
      </p:sp>
      <p:graphicFrame>
        <p:nvGraphicFramePr>
          <p:cNvPr id="2" name="Taulukko 1">
            <a:extLst>
              <a:ext uri="{FF2B5EF4-FFF2-40B4-BE49-F238E27FC236}">
                <a16:creationId xmlns:a16="http://schemas.microsoft.com/office/drawing/2014/main" id="{D8D89778-538E-AA0F-2E9A-12FEA06B1ADE}"/>
              </a:ext>
            </a:extLst>
          </p:cNvPr>
          <p:cNvGraphicFramePr>
            <a:graphicFrameLocks noGrp="1"/>
          </p:cNvGraphicFramePr>
          <p:nvPr>
            <p:extLst>
              <p:ext uri="{D42A27DB-BD31-4B8C-83A1-F6EECF244321}">
                <p14:modId xmlns:p14="http://schemas.microsoft.com/office/powerpoint/2010/main" val="2544087697"/>
              </p:ext>
            </p:extLst>
          </p:nvPr>
        </p:nvGraphicFramePr>
        <p:xfrm>
          <a:off x="163032" y="156140"/>
          <a:ext cx="11865936" cy="2011680"/>
        </p:xfrm>
        <a:graphic>
          <a:graphicData uri="http://schemas.openxmlformats.org/drawingml/2006/table">
            <a:tbl>
              <a:tblPr firstRow="1" bandRow="1">
                <a:tableStyleId>{5940675A-B579-460E-94D1-54222C63F5DA}</a:tableStyleId>
              </a:tblPr>
              <a:tblGrid>
                <a:gridCol w="2966484">
                  <a:extLst>
                    <a:ext uri="{9D8B030D-6E8A-4147-A177-3AD203B41FA5}">
                      <a16:colId xmlns:a16="http://schemas.microsoft.com/office/drawing/2014/main" val="3486352235"/>
                    </a:ext>
                  </a:extLst>
                </a:gridCol>
                <a:gridCol w="2966484">
                  <a:extLst>
                    <a:ext uri="{9D8B030D-6E8A-4147-A177-3AD203B41FA5}">
                      <a16:colId xmlns:a16="http://schemas.microsoft.com/office/drawing/2014/main" val="51696695"/>
                    </a:ext>
                  </a:extLst>
                </a:gridCol>
                <a:gridCol w="2966484">
                  <a:extLst>
                    <a:ext uri="{9D8B030D-6E8A-4147-A177-3AD203B41FA5}">
                      <a16:colId xmlns:a16="http://schemas.microsoft.com/office/drawing/2014/main" val="3493501938"/>
                    </a:ext>
                  </a:extLst>
                </a:gridCol>
                <a:gridCol w="2966484">
                  <a:extLst>
                    <a:ext uri="{9D8B030D-6E8A-4147-A177-3AD203B41FA5}">
                      <a16:colId xmlns:a16="http://schemas.microsoft.com/office/drawing/2014/main" val="179065495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1"/>
                        <a:t>Puhtaiden ratkaisujen, innovaatioiden ja kestävän kasvun hiilineutraali edelläkävijä.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1"/>
                        <a:t>Jokaiselle hyvinvoinnin mahdollisuuksia tarjoava yhteisöllinen maakunta.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1"/>
                        <a:t>Yhdessä tekemisen ja tietoon perustuvien päätösten maakunta.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1"/>
                        <a:t>Muutoksia ennakoiva ja kasvuhakuinen digimaakunta.</a:t>
                      </a:r>
                    </a:p>
                  </a:txBody>
                  <a:tcPr/>
                </a:tc>
                <a:extLst>
                  <a:ext uri="{0D108BD9-81ED-4DB2-BD59-A6C34878D82A}">
                    <a16:rowId xmlns:a16="http://schemas.microsoft.com/office/drawing/2014/main" val="2354309295"/>
                  </a:ext>
                </a:extLst>
              </a:tr>
              <a:tr h="370840">
                <a:tc>
                  <a:txBody>
                    <a:bodyPr/>
                    <a:lstStyle/>
                    <a:p>
                      <a:r>
                        <a:rPr lang="fi-FI" sz="1600" i="1"/>
                        <a:t>Ajatukset tähän</a:t>
                      </a:r>
                    </a:p>
                    <a:p>
                      <a:endParaRPr lang="fi-FI" sz="1600"/>
                    </a:p>
                    <a:p>
                      <a:endParaRPr lang="fi-FI" sz="1600"/>
                    </a:p>
                  </a:txBody>
                  <a:tcPr/>
                </a:tc>
                <a:tc>
                  <a:txBody>
                    <a:bodyPr/>
                    <a:lstStyle/>
                    <a:p>
                      <a:endParaRPr lang="fi-FI" sz="1600"/>
                    </a:p>
                  </a:txBody>
                  <a:tcPr/>
                </a:tc>
                <a:tc>
                  <a:txBody>
                    <a:bodyPr/>
                    <a:lstStyle/>
                    <a:p>
                      <a:endParaRPr lang="fi-FI" sz="1600"/>
                    </a:p>
                  </a:txBody>
                  <a:tcPr/>
                </a:tc>
                <a:tc>
                  <a:txBody>
                    <a:bodyPr/>
                    <a:lstStyle/>
                    <a:p>
                      <a:endParaRPr lang="fi-FI" sz="1600"/>
                    </a:p>
                  </a:txBody>
                  <a:tcPr/>
                </a:tc>
                <a:extLst>
                  <a:ext uri="{0D108BD9-81ED-4DB2-BD59-A6C34878D82A}">
                    <a16:rowId xmlns:a16="http://schemas.microsoft.com/office/drawing/2014/main" val="2825574336"/>
                  </a:ext>
                </a:extLst>
              </a:tr>
            </a:tbl>
          </a:graphicData>
        </a:graphic>
      </p:graphicFrame>
    </p:spTree>
    <p:extLst>
      <p:ext uri="{BB962C8B-B14F-4D97-AF65-F5344CB8AC3E}">
        <p14:creationId xmlns:p14="http://schemas.microsoft.com/office/powerpoint/2010/main" val="2840645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099DB1-3425-6F19-072F-986F99D80AE3}"/>
              </a:ext>
            </a:extLst>
          </p:cNvPr>
          <p:cNvSpPr>
            <a:spLocks noGrp="1"/>
          </p:cNvSpPr>
          <p:nvPr>
            <p:ph type="title"/>
          </p:nvPr>
        </p:nvSpPr>
        <p:spPr>
          <a:xfrm>
            <a:off x="365142" y="1360448"/>
            <a:ext cx="11461716" cy="3222703"/>
          </a:xfrm>
        </p:spPr>
        <p:txBody>
          <a:bodyPr>
            <a:normAutofit/>
          </a:bodyPr>
          <a:lstStyle/>
          <a:p>
            <a:r>
              <a:rPr lang="fi-FI" sz="4000" dirty="0">
                <a:latin typeface="Dreaming Outloud Script Pro" panose="03050502040304050704" pitchFamily="66" charset="0"/>
                <a:cs typeface="Dreaming Outloud Script Pro" panose="03050502040304050704" pitchFamily="66" charset="0"/>
              </a:rPr>
              <a:t>Kiitos, että olet mukana! </a:t>
            </a:r>
            <a:endParaRPr lang="fi-FI" sz="2200" b="0" dirty="0">
              <a:cs typeface="Arial"/>
            </a:endParaRPr>
          </a:p>
        </p:txBody>
      </p:sp>
    </p:spTree>
    <p:extLst>
      <p:ext uri="{BB962C8B-B14F-4D97-AF65-F5344CB8AC3E}">
        <p14:creationId xmlns:p14="http://schemas.microsoft.com/office/powerpoint/2010/main" val="197057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A348ED-D894-330A-7649-D12FE125CE18}"/>
              </a:ext>
            </a:extLst>
          </p:cNvPr>
          <p:cNvSpPr>
            <a:spLocks noGrp="1"/>
          </p:cNvSpPr>
          <p:nvPr>
            <p:ph type="title"/>
          </p:nvPr>
        </p:nvSpPr>
        <p:spPr/>
        <p:txBody>
          <a:bodyPr>
            <a:normAutofit fontScale="90000"/>
          </a:bodyPr>
          <a:lstStyle/>
          <a:p>
            <a:pPr marR="0" lvl="0" algn="l" defTabSz="914400" rtl="0" eaLnBrk="1" fontAlgn="auto" latinLnBrk="0" hangingPunct="1">
              <a:lnSpc>
                <a:spcPct val="100000"/>
              </a:lnSpc>
              <a:spcBef>
                <a:spcPts val="0"/>
              </a:spcBef>
              <a:spcAft>
                <a:spcPts val="0"/>
              </a:spcAft>
              <a:buClrTx/>
              <a:buSzTx/>
              <a:tabLst/>
              <a:defRPr/>
            </a:pPr>
            <a:r>
              <a:rPr kumimoji="0" lang="fi-FI" sz="4000" i="0" u="none" strike="noStrike" kern="1200" cap="none" spc="0" normalizeH="0" baseline="0" noProof="0" dirty="0" err="1">
                <a:ln>
                  <a:noFill/>
                </a:ln>
                <a:effectLst/>
                <a:uLnTx/>
                <a:uFillTx/>
                <a:latin typeface="+mn-lt"/>
                <a:ea typeface="Arial" panose="020B0604020202020204" pitchFamily="34" charset="0"/>
                <a:cs typeface="CIDFont+F1"/>
              </a:rPr>
              <a:t>Kysym</a:t>
            </a:r>
            <a:r>
              <a:rPr lang="fi-FI" sz="4000" dirty="0" err="1">
                <a:latin typeface="+mn-lt"/>
                <a:ea typeface="Arial" panose="020B0604020202020204" pitchFamily="34" charset="0"/>
                <a:cs typeface="CIDFont+F1"/>
              </a:rPr>
              <a:t>ykset</a:t>
            </a:r>
            <a:r>
              <a:rPr lang="fi-FI" sz="4000" dirty="0">
                <a:latin typeface="+mn-lt"/>
                <a:ea typeface="Arial" panose="020B0604020202020204" pitchFamily="34" charset="0"/>
                <a:cs typeface="CIDFont+F1"/>
              </a:rPr>
              <a:t> keskusteluihin ja </a:t>
            </a:r>
            <a:br>
              <a:rPr lang="fi-FI" sz="4000" dirty="0">
                <a:latin typeface="+mn-lt"/>
                <a:ea typeface="Arial" panose="020B0604020202020204" pitchFamily="34" charset="0"/>
                <a:cs typeface="CIDFont+F1"/>
              </a:rPr>
            </a:br>
            <a:r>
              <a:rPr lang="fi-FI" sz="4000" dirty="0">
                <a:latin typeface="+mn-lt"/>
                <a:ea typeface="Arial" panose="020B0604020202020204" pitchFamily="34" charset="0"/>
                <a:cs typeface="CIDFont+F1"/>
              </a:rPr>
              <a:t>ehdotukset työpohjiksi</a:t>
            </a:r>
            <a:br>
              <a:rPr lang="fi-FI" sz="4000" dirty="0">
                <a:latin typeface="+mn-lt"/>
                <a:ea typeface="Arial" panose="020B0604020202020204" pitchFamily="34" charset="0"/>
                <a:cs typeface="CIDFont+F1"/>
              </a:rPr>
            </a:br>
            <a:br>
              <a:rPr lang="fi-FI" sz="4000" dirty="0">
                <a:latin typeface="+mn-lt"/>
                <a:ea typeface="Arial" panose="020B0604020202020204" pitchFamily="34" charset="0"/>
                <a:cs typeface="CIDFont+F1"/>
              </a:rPr>
            </a:br>
            <a:r>
              <a:rPr lang="fi-FI" sz="3600" b="0" dirty="0">
                <a:latin typeface="+mn-lt"/>
                <a:ea typeface="Arial" panose="020B0604020202020204" pitchFamily="34" charset="0"/>
                <a:cs typeface="CIDFont+F1"/>
              </a:rPr>
              <a:t>1. </a:t>
            </a:r>
            <a:r>
              <a:rPr kumimoji="0" lang="fi-FI" sz="3600" b="0" i="0" u="none" strike="noStrike" kern="1200" cap="none" spc="0" normalizeH="0" baseline="0" noProof="0" dirty="0">
                <a:ln>
                  <a:noFill/>
                </a:ln>
                <a:effectLst/>
                <a:uLnTx/>
                <a:uFillTx/>
                <a:latin typeface="+mn-lt"/>
                <a:ea typeface="Arial" panose="020B0604020202020204" pitchFamily="34" charset="0"/>
                <a:cs typeface="CIDFont+F1"/>
              </a:rPr>
              <a:t>missä olemme nyt?</a:t>
            </a:r>
            <a:br>
              <a:rPr kumimoji="0" lang="fi-FI" sz="3600" b="0" i="0" u="none" strike="noStrike" kern="1200" cap="none" spc="0" normalizeH="0" baseline="0" noProof="0" dirty="0">
                <a:ln>
                  <a:noFill/>
                </a:ln>
                <a:effectLst/>
                <a:uLnTx/>
                <a:uFillTx/>
                <a:latin typeface="+mn-lt"/>
                <a:ea typeface="Arial" panose="020B0604020202020204" pitchFamily="34" charset="0"/>
                <a:cs typeface="CIDFont+F1"/>
              </a:rPr>
            </a:br>
            <a:r>
              <a:rPr kumimoji="0" lang="fi-FI" sz="3600" b="0" i="0" u="none" strike="noStrike" kern="1200" cap="none" spc="0" normalizeH="0" baseline="0" noProof="0" dirty="0">
                <a:ln>
                  <a:noFill/>
                </a:ln>
                <a:effectLst/>
                <a:uLnTx/>
                <a:uFillTx/>
                <a:latin typeface="+mn-lt"/>
                <a:ea typeface="Arial" panose="020B0604020202020204" pitchFamily="34" charset="0"/>
                <a:cs typeface="CIDFont+F1"/>
              </a:rPr>
              <a:t>2. mitkä muutosilmiöt meihin vaikuttavat?</a:t>
            </a:r>
            <a:br>
              <a:rPr kumimoji="0" lang="fi-FI" sz="3600" b="0" i="0" u="none" strike="noStrike" kern="1200" cap="none" spc="0" normalizeH="0" baseline="0" noProof="0" dirty="0">
                <a:ln>
                  <a:noFill/>
                </a:ln>
                <a:effectLst/>
                <a:uLnTx/>
                <a:uFillTx/>
                <a:latin typeface="+mn-lt"/>
                <a:ea typeface="Arial" panose="020B0604020202020204" pitchFamily="34" charset="0"/>
                <a:cs typeface="CIDFont+F1"/>
              </a:rPr>
            </a:br>
            <a:r>
              <a:rPr kumimoji="0" lang="fi-FI" sz="3600" b="0" i="0" u="none" strike="noStrike" kern="1200" cap="none" spc="0" normalizeH="0" baseline="0" noProof="0" dirty="0">
                <a:ln>
                  <a:noFill/>
                </a:ln>
                <a:effectLst/>
                <a:uLnTx/>
                <a:uFillTx/>
                <a:latin typeface="+mn-lt"/>
                <a:ea typeface="Arial" panose="020B0604020202020204" pitchFamily="34" charset="0"/>
                <a:cs typeface="CIDFont+F1"/>
              </a:rPr>
              <a:t>3. mitä pitkän tähtäimen visioita meillä on?</a:t>
            </a:r>
            <a:endParaRPr kumimoji="0" lang="fi-FI" sz="3600" i="0" u="none" strike="noStrike" kern="1200" cap="none" spc="0" normalizeH="0" baseline="0" noProof="0" dirty="0">
              <a:ln>
                <a:noFill/>
              </a:ln>
              <a:effectLst/>
              <a:uLnTx/>
              <a:uFillTx/>
              <a:latin typeface="+mn-lt"/>
              <a:ea typeface="Arial" panose="020B0604020202020204" pitchFamily="34" charset="0"/>
              <a:cs typeface="CIDFont+F1"/>
            </a:endParaRPr>
          </a:p>
        </p:txBody>
      </p:sp>
    </p:spTree>
    <p:extLst>
      <p:ext uri="{BB962C8B-B14F-4D97-AF65-F5344CB8AC3E}">
        <p14:creationId xmlns:p14="http://schemas.microsoft.com/office/powerpoint/2010/main" val="150219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8F264B07-A11D-7160-FD20-B9D573162694}"/>
              </a:ext>
            </a:extLst>
          </p:cNvPr>
          <p:cNvSpPr txBox="1"/>
          <p:nvPr/>
        </p:nvSpPr>
        <p:spPr>
          <a:xfrm>
            <a:off x="390065" y="317807"/>
            <a:ext cx="3746810" cy="461665"/>
          </a:xfrm>
          <a:prstGeom prst="rect">
            <a:avLst/>
          </a:prstGeom>
          <a:noFill/>
        </p:spPr>
        <p:txBody>
          <a:bodyPr wrap="square" rtlCol="0">
            <a:spAutoFit/>
          </a:bodyPr>
          <a:lstStyle/>
          <a:p>
            <a:r>
              <a:rPr lang="fi-FI" sz="2400" b="1">
                <a:solidFill>
                  <a:srgbClr val="ED7D31"/>
                </a:solidFill>
              </a:rPr>
              <a:t>Tehtävä 1</a:t>
            </a:r>
          </a:p>
        </p:txBody>
      </p:sp>
      <p:sp>
        <p:nvSpPr>
          <p:cNvPr id="6" name="Otsikko 1">
            <a:extLst>
              <a:ext uri="{FF2B5EF4-FFF2-40B4-BE49-F238E27FC236}">
                <a16:creationId xmlns:a16="http://schemas.microsoft.com/office/drawing/2014/main" id="{1991CC6C-A4FB-8CC6-E767-D60C8941A978}"/>
              </a:ext>
            </a:extLst>
          </p:cNvPr>
          <p:cNvSpPr>
            <a:spLocks noGrp="1"/>
          </p:cNvSpPr>
          <p:nvPr>
            <p:ph type="title"/>
          </p:nvPr>
        </p:nvSpPr>
        <p:spPr>
          <a:xfrm>
            <a:off x="365125" y="365125"/>
            <a:ext cx="11436810" cy="1325563"/>
          </a:xfrm>
        </p:spPr>
        <p:txBody>
          <a:bodyPr/>
          <a:lstStyle/>
          <a:p>
            <a:r>
              <a:rPr lang="fi-FI" dirty="0"/>
              <a:t>Ajattele Varsinais-Suomea tänä päivänä</a:t>
            </a:r>
          </a:p>
        </p:txBody>
      </p:sp>
      <p:sp>
        <p:nvSpPr>
          <p:cNvPr id="3" name="Sisällön paikkamerkki 2">
            <a:extLst>
              <a:ext uri="{FF2B5EF4-FFF2-40B4-BE49-F238E27FC236}">
                <a16:creationId xmlns:a16="http://schemas.microsoft.com/office/drawing/2014/main" id="{B2431ACB-8062-CB33-C2A6-0CAD70EB4EE7}"/>
              </a:ext>
            </a:extLst>
          </p:cNvPr>
          <p:cNvSpPr>
            <a:spLocks noGrp="1"/>
          </p:cNvSpPr>
          <p:nvPr>
            <p:ph idx="1"/>
          </p:nvPr>
        </p:nvSpPr>
        <p:spPr>
          <a:xfrm>
            <a:off x="365125" y="1690688"/>
            <a:ext cx="11436810" cy="4618672"/>
          </a:xfrm>
        </p:spPr>
        <p:txBody>
          <a:bodyPr/>
          <a:lstStyle/>
          <a:p>
            <a:pPr marL="0" indent="0">
              <a:buNone/>
            </a:pPr>
            <a:r>
              <a:rPr lang="fi-FI" i="1" dirty="0"/>
              <a:t>Ajattele ensin ”sisäisesti” verkoston teeman näkökulmasta: </a:t>
            </a:r>
          </a:p>
          <a:p>
            <a:r>
              <a:rPr lang="fi-FI" b="1" dirty="0"/>
              <a:t>Mikä meillä on hyvin? </a:t>
            </a:r>
            <a:r>
              <a:rPr lang="fi-FI" dirty="0"/>
              <a:t>Missä asioissa olemme Suomessa / Euroopassa / globaalisti vahvoja tai jopa edelläkävijöitä?</a:t>
            </a:r>
          </a:p>
          <a:p>
            <a:r>
              <a:rPr lang="fi-FI" b="1" dirty="0"/>
              <a:t>Missä meillä olisi parannettavaa? </a:t>
            </a:r>
            <a:r>
              <a:rPr lang="fi-FI" dirty="0"/>
              <a:t>Mikä meillä menee heikommin kuin naapurimaakunnissa tai -maissa?</a:t>
            </a:r>
            <a:endParaRPr lang="fi-FI" b="1" dirty="0"/>
          </a:p>
          <a:p>
            <a:pPr marL="0" indent="0">
              <a:buNone/>
            </a:pPr>
            <a:r>
              <a:rPr lang="fi-FI" i="1" dirty="0"/>
              <a:t>Ajattele sitten asioita, jotka ovat ”ulkopuolellamme”:</a:t>
            </a:r>
          </a:p>
          <a:p>
            <a:r>
              <a:rPr lang="fi-FI" b="1" dirty="0"/>
              <a:t>Missä asioissa meillä olisi isoja mahdollisuuksia?</a:t>
            </a:r>
            <a:r>
              <a:rPr lang="fi-FI" dirty="0"/>
              <a:t> Mitä uusia ovia on avautumassa?</a:t>
            </a:r>
          </a:p>
          <a:p>
            <a:r>
              <a:rPr lang="fi-FI" b="1" dirty="0"/>
              <a:t>Mikä meitä uhkaa? </a:t>
            </a:r>
            <a:r>
              <a:rPr lang="fi-FI" dirty="0"/>
              <a:t>Minkälaisia ulkopuolelta tulevia vaaroja tunnistat? Mikä voi mennä pieleen, jos emme pidä silmiämme auki?</a:t>
            </a:r>
          </a:p>
          <a:p>
            <a:pPr marL="0" indent="0">
              <a:buNone/>
            </a:pPr>
            <a:r>
              <a:rPr lang="fi-FI" u="sng" dirty="0"/>
              <a:t>Käyttäkää taulukon täyttämiseen vähintään 20 minuuttia.</a:t>
            </a:r>
          </a:p>
        </p:txBody>
      </p:sp>
    </p:spTree>
    <p:extLst>
      <p:ext uri="{BB962C8B-B14F-4D97-AF65-F5344CB8AC3E}">
        <p14:creationId xmlns:p14="http://schemas.microsoft.com/office/powerpoint/2010/main" val="165140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D50AC67E-E7E7-2A8F-1212-B07A84B74572}"/>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SWOT-analyysi</a:t>
            </a:r>
          </a:p>
        </p:txBody>
      </p:sp>
      <p:grpSp>
        <p:nvGrpSpPr>
          <p:cNvPr id="2" name="Ryhmä 1" descr="Nelikenttä, jossa on vasemmalla vahvuudet ja mahdollisuudet, ja oikealla heikkoudet ja uhat">
            <a:extLst>
              <a:ext uri="{FF2B5EF4-FFF2-40B4-BE49-F238E27FC236}">
                <a16:creationId xmlns:a16="http://schemas.microsoft.com/office/drawing/2014/main" id="{1634DF9C-75B1-F677-2D6A-99B6DD64FBDD}"/>
              </a:ext>
              <a:ext uri="{C183D7F6-B498-43B3-948B-1728B52AA6E4}">
                <adec:decorative xmlns:adec="http://schemas.microsoft.com/office/drawing/2017/decorative" val="0"/>
              </a:ext>
            </a:extLst>
          </p:cNvPr>
          <p:cNvGrpSpPr/>
          <p:nvPr/>
        </p:nvGrpSpPr>
        <p:grpSpPr>
          <a:xfrm>
            <a:off x="0" y="-31381"/>
            <a:ext cx="12192000" cy="6900532"/>
            <a:chOff x="0" y="-42532"/>
            <a:chExt cx="12192000" cy="6900532"/>
          </a:xfrm>
        </p:grpSpPr>
        <p:cxnSp>
          <p:nvCxnSpPr>
            <p:cNvPr id="4" name="Suora yhdysviiva 3">
              <a:extLst>
                <a:ext uri="{FF2B5EF4-FFF2-40B4-BE49-F238E27FC236}">
                  <a16:creationId xmlns:a16="http://schemas.microsoft.com/office/drawing/2014/main" id="{1FE6786C-0B7E-2721-E5CC-B4D761375D2F}"/>
                </a:ext>
              </a:extLst>
            </p:cNvPr>
            <p:cNvCxnSpPr/>
            <p:nvPr/>
          </p:nvCxnSpPr>
          <p:spPr>
            <a:xfrm>
              <a:off x="6117265"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uora yhdysviiva 4">
              <a:extLst>
                <a:ext uri="{FF2B5EF4-FFF2-40B4-BE49-F238E27FC236}">
                  <a16:creationId xmlns:a16="http://schemas.microsoft.com/office/drawing/2014/main" id="{13045650-F1F6-A76A-D8A2-315660D51CC4}"/>
                </a:ext>
              </a:extLst>
            </p:cNvPr>
            <p:cNvCxnSpPr>
              <a:cxnSpLocks/>
            </p:cNvCxnSpPr>
            <p:nvPr/>
          </p:nvCxnSpPr>
          <p:spPr>
            <a:xfrm flipH="1">
              <a:off x="0" y="3423682"/>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kstiruutu 7">
              <a:extLst>
                <a:ext uri="{FF2B5EF4-FFF2-40B4-BE49-F238E27FC236}">
                  <a16:creationId xmlns:a16="http://schemas.microsoft.com/office/drawing/2014/main" id="{62A12C55-4FCF-B0FA-5FD7-D90AC74F42AB}"/>
                </a:ext>
              </a:extLst>
            </p:cNvPr>
            <p:cNvSpPr txBox="1"/>
            <p:nvPr/>
          </p:nvSpPr>
          <p:spPr>
            <a:xfrm>
              <a:off x="0" y="-39723"/>
              <a:ext cx="5677778" cy="307777"/>
            </a:xfrm>
            <a:prstGeom prst="rect">
              <a:avLst/>
            </a:prstGeom>
            <a:noFill/>
          </p:spPr>
          <p:txBody>
            <a:bodyPr wrap="square" rtlCol="0">
              <a:spAutoFit/>
            </a:bodyPr>
            <a:lstStyle/>
            <a:p>
              <a:r>
                <a:rPr lang="fi-FI" sz="1400" b="1"/>
                <a:t>Vahvuudet</a:t>
              </a:r>
              <a:endParaRPr lang="fi-FI" b="1"/>
            </a:p>
          </p:txBody>
        </p:sp>
        <p:sp>
          <p:nvSpPr>
            <p:cNvPr id="9" name="Tekstiruutu 8">
              <a:extLst>
                <a:ext uri="{FF2B5EF4-FFF2-40B4-BE49-F238E27FC236}">
                  <a16:creationId xmlns:a16="http://schemas.microsoft.com/office/drawing/2014/main" id="{F3773BC3-F212-7168-E64D-E09E501E4489}"/>
                </a:ext>
              </a:extLst>
            </p:cNvPr>
            <p:cNvSpPr txBox="1"/>
            <p:nvPr/>
          </p:nvSpPr>
          <p:spPr>
            <a:xfrm>
              <a:off x="6117265" y="-42532"/>
              <a:ext cx="5677778" cy="307777"/>
            </a:xfrm>
            <a:prstGeom prst="rect">
              <a:avLst/>
            </a:prstGeom>
            <a:noFill/>
          </p:spPr>
          <p:txBody>
            <a:bodyPr wrap="square" rtlCol="0">
              <a:spAutoFit/>
            </a:bodyPr>
            <a:lstStyle/>
            <a:p>
              <a:r>
                <a:rPr lang="fi-FI" sz="1400" b="1"/>
                <a:t>Heikkoudet</a:t>
              </a:r>
              <a:endParaRPr lang="fi-FI" b="1"/>
            </a:p>
          </p:txBody>
        </p:sp>
        <p:sp>
          <p:nvSpPr>
            <p:cNvPr id="10" name="Tekstiruutu 9">
              <a:extLst>
                <a:ext uri="{FF2B5EF4-FFF2-40B4-BE49-F238E27FC236}">
                  <a16:creationId xmlns:a16="http://schemas.microsoft.com/office/drawing/2014/main" id="{7C3B29C0-E820-9DD4-06D3-59AD4000FC5F}"/>
                </a:ext>
              </a:extLst>
            </p:cNvPr>
            <p:cNvSpPr txBox="1"/>
            <p:nvPr/>
          </p:nvSpPr>
          <p:spPr>
            <a:xfrm>
              <a:off x="0" y="3434318"/>
              <a:ext cx="5677778" cy="307777"/>
            </a:xfrm>
            <a:prstGeom prst="rect">
              <a:avLst/>
            </a:prstGeom>
            <a:noFill/>
          </p:spPr>
          <p:txBody>
            <a:bodyPr wrap="square" rtlCol="0">
              <a:spAutoFit/>
            </a:bodyPr>
            <a:lstStyle/>
            <a:p>
              <a:r>
                <a:rPr lang="fi-FI" sz="1400" b="1"/>
                <a:t>Mahdollisuudet</a:t>
              </a:r>
              <a:endParaRPr lang="fi-FI" b="1"/>
            </a:p>
          </p:txBody>
        </p:sp>
        <p:sp>
          <p:nvSpPr>
            <p:cNvPr id="11" name="Tekstiruutu 10">
              <a:extLst>
                <a:ext uri="{FF2B5EF4-FFF2-40B4-BE49-F238E27FC236}">
                  <a16:creationId xmlns:a16="http://schemas.microsoft.com/office/drawing/2014/main" id="{B9C0E8B2-FD2A-5B0C-56F3-F9D8CEAB2C0C}"/>
                </a:ext>
              </a:extLst>
            </p:cNvPr>
            <p:cNvSpPr txBox="1"/>
            <p:nvPr/>
          </p:nvSpPr>
          <p:spPr>
            <a:xfrm>
              <a:off x="6117265" y="3434315"/>
              <a:ext cx="5677778" cy="307777"/>
            </a:xfrm>
            <a:prstGeom prst="rect">
              <a:avLst/>
            </a:prstGeom>
            <a:noFill/>
          </p:spPr>
          <p:txBody>
            <a:bodyPr wrap="square" rtlCol="0">
              <a:spAutoFit/>
            </a:bodyPr>
            <a:lstStyle/>
            <a:p>
              <a:r>
                <a:rPr lang="fi-FI" sz="1400" b="1"/>
                <a:t>Uhat</a:t>
              </a:r>
              <a:endParaRPr lang="fi-FI" b="1"/>
            </a:p>
          </p:txBody>
        </p:sp>
      </p:grpSp>
      <p:sp>
        <p:nvSpPr>
          <p:cNvPr id="12" name="Tekstiruutu 11">
            <a:extLst>
              <a:ext uri="{FF2B5EF4-FFF2-40B4-BE49-F238E27FC236}">
                <a16:creationId xmlns:a16="http://schemas.microsoft.com/office/drawing/2014/main" id="{B282E03D-4902-A90C-7D6F-27FDC9D8BBA0}"/>
              </a:ext>
              <a:ext uri="{C183D7F6-B498-43B3-948B-1728B52AA6E4}">
                <adec:decorative xmlns:adec="http://schemas.microsoft.com/office/drawing/2017/decorative" val="1"/>
              </a:ext>
            </a:extLst>
          </p:cNvPr>
          <p:cNvSpPr txBox="1"/>
          <p:nvPr/>
        </p:nvSpPr>
        <p:spPr>
          <a:xfrm>
            <a:off x="0" y="265245"/>
            <a:ext cx="3179135" cy="307777"/>
          </a:xfrm>
          <a:prstGeom prst="rect">
            <a:avLst/>
          </a:prstGeom>
          <a:noFill/>
        </p:spPr>
        <p:txBody>
          <a:bodyPr wrap="square" rtlCol="0">
            <a:spAutoFit/>
          </a:bodyPr>
          <a:lstStyle/>
          <a:p>
            <a:r>
              <a:rPr lang="fi-FI" sz="1400"/>
              <a:t>Tekstiä tähän</a:t>
            </a:r>
          </a:p>
        </p:txBody>
      </p:sp>
      <p:sp>
        <p:nvSpPr>
          <p:cNvPr id="13" name="Tekstiruutu 12">
            <a:extLst>
              <a:ext uri="{FF2B5EF4-FFF2-40B4-BE49-F238E27FC236}">
                <a16:creationId xmlns:a16="http://schemas.microsoft.com/office/drawing/2014/main" id="{8F3A5654-7C4E-F131-32CB-7C9426293D3C}"/>
              </a:ext>
              <a:ext uri="{C183D7F6-B498-43B3-948B-1728B52AA6E4}">
                <adec:decorative xmlns:adec="http://schemas.microsoft.com/office/drawing/2017/decorative" val="1"/>
              </a:ext>
            </a:extLst>
          </p:cNvPr>
          <p:cNvSpPr txBox="1"/>
          <p:nvPr/>
        </p:nvSpPr>
        <p:spPr>
          <a:xfrm>
            <a:off x="6117265" y="259076"/>
            <a:ext cx="3179135" cy="307777"/>
          </a:xfrm>
          <a:prstGeom prst="rect">
            <a:avLst/>
          </a:prstGeom>
          <a:noFill/>
        </p:spPr>
        <p:txBody>
          <a:bodyPr wrap="square" rtlCol="0">
            <a:spAutoFit/>
          </a:bodyPr>
          <a:lstStyle/>
          <a:p>
            <a:r>
              <a:rPr lang="fi-FI" sz="1400"/>
              <a:t>Tekstiä tähän</a:t>
            </a:r>
          </a:p>
        </p:txBody>
      </p:sp>
      <p:sp>
        <p:nvSpPr>
          <p:cNvPr id="14" name="Tekstiruutu 13">
            <a:extLst>
              <a:ext uri="{FF2B5EF4-FFF2-40B4-BE49-F238E27FC236}">
                <a16:creationId xmlns:a16="http://schemas.microsoft.com/office/drawing/2014/main" id="{7A4AB930-F348-9F07-E204-E6128F117547}"/>
              </a:ext>
              <a:ext uri="{C183D7F6-B498-43B3-948B-1728B52AA6E4}">
                <adec:decorative xmlns:adec="http://schemas.microsoft.com/office/drawing/2017/decorative" val="1"/>
              </a:ext>
            </a:extLst>
          </p:cNvPr>
          <p:cNvSpPr txBox="1"/>
          <p:nvPr/>
        </p:nvSpPr>
        <p:spPr>
          <a:xfrm>
            <a:off x="0" y="3691736"/>
            <a:ext cx="3179135" cy="307777"/>
          </a:xfrm>
          <a:prstGeom prst="rect">
            <a:avLst/>
          </a:prstGeom>
          <a:noFill/>
        </p:spPr>
        <p:txBody>
          <a:bodyPr wrap="square" rtlCol="0">
            <a:spAutoFit/>
          </a:bodyPr>
          <a:lstStyle/>
          <a:p>
            <a:r>
              <a:rPr lang="fi-FI" sz="1400"/>
              <a:t>Tekstiä tähän</a:t>
            </a:r>
          </a:p>
        </p:txBody>
      </p:sp>
      <p:sp>
        <p:nvSpPr>
          <p:cNvPr id="15" name="Tekstiruutu 14">
            <a:extLst>
              <a:ext uri="{FF2B5EF4-FFF2-40B4-BE49-F238E27FC236}">
                <a16:creationId xmlns:a16="http://schemas.microsoft.com/office/drawing/2014/main" id="{EF88719B-722D-91E9-1F41-B2CB1DCFAA77}"/>
              </a:ext>
              <a:ext uri="{C183D7F6-B498-43B3-948B-1728B52AA6E4}">
                <adec:decorative xmlns:adec="http://schemas.microsoft.com/office/drawing/2017/decorative" val="1"/>
              </a:ext>
            </a:extLst>
          </p:cNvPr>
          <p:cNvSpPr txBox="1"/>
          <p:nvPr/>
        </p:nvSpPr>
        <p:spPr>
          <a:xfrm>
            <a:off x="6117265" y="3682758"/>
            <a:ext cx="3179135" cy="307777"/>
          </a:xfrm>
          <a:prstGeom prst="rect">
            <a:avLst/>
          </a:prstGeom>
          <a:noFill/>
        </p:spPr>
        <p:txBody>
          <a:bodyPr wrap="square" rtlCol="0">
            <a:spAutoFit/>
          </a:bodyPr>
          <a:lstStyle/>
          <a:p>
            <a:r>
              <a:rPr lang="fi-FI" sz="1400"/>
              <a:t>Tekstiä tähän</a:t>
            </a:r>
          </a:p>
        </p:txBody>
      </p:sp>
    </p:spTree>
    <p:extLst>
      <p:ext uri="{BB962C8B-B14F-4D97-AF65-F5344CB8AC3E}">
        <p14:creationId xmlns:p14="http://schemas.microsoft.com/office/powerpoint/2010/main" val="4169356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E52C4E-6A59-CC04-C287-FCBC90C3A67E}"/>
              </a:ext>
            </a:extLst>
          </p:cNvPr>
          <p:cNvSpPr>
            <a:spLocks noGrp="1"/>
          </p:cNvSpPr>
          <p:nvPr>
            <p:ph type="title"/>
          </p:nvPr>
        </p:nvSpPr>
        <p:spPr/>
        <p:txBody>
          <a:bodyPr/>
          <a:lstStyle/>
          <a:p>
            <a:r>
              <a:rPr lang="fi-FI"/>
              <a:t>Mikä meitä liikuttaa? Tunnistatko ajurit?</a:t>
            </a:r>
          </a:p>
        </p:txBody>
      </p:sp>
      <p:sp>
        <p:nvSpPr>
          <p:cNvPr id="3" name="Sisällön paikkamerkki 2">
            <a:extLst>
              <a:ext uri="{FF2B5EF4-FFF2-40B4-BE49-F238E27FC236}">
                <a16:creationId xmlns:a16="http://schemas.microsoft.com/office/drawing/2014/main" id="{1DC74138-177C-CDC9-F0CD-E524D8D2D3AA}"/>
              </a:ext>
            </a:extLst>
          </p:cNvPr>
          <p:cNvSpPr>
            <a:spLocks noGrp="1"/>
          </p:cNvSpPr>
          <p:nvPr>
            <p:ph idx="1"/>
          </p:nvPr>
        </p:nvSpPr>
        <p:spPr/>
        <p:txBody>
          <a:bodyPr>
            <a:normAutofit fontScale="92500"/>
          </a:bodyPr>
          <a:lstStyle/>
          <a:p>
            <a:r>
              <a:rPr lang="fi-FI" dirty="0"/>
              <a:t>Varsinais-Suomen alue-ennakointiryhmä on tunnistanut 5 muutosajuria, jotka muuttavat tai tulevat muuttamaan toimintaympäristöämme. </a:t>
            </a:r>
          </a:p>
          <a:p>
            <a:pPr>
              <a:buFont typeface="Wingdings" panose="05000000000000000000" pitchFamily="2" charset="2"/>
              <a:buChar char="Ø"/>
            </a:pPr>
            <a:r>
              <a:rPr lang="fi-FI" dirty="0"/>
              <a:t>Ovatko ajurit relevantteja teidän kumppanuusverkostonne teemassa?</a:t>
            </a:r>
          </a:p>
          <a:p>
            <a:pPr>
              <a:buFont typeface="Wingdings" panose="05000000000000000000" pitchFamily="2" charset="2"/>
              <a:buChar char="Ø"/>
            </a:pPr>
            <a:r>
              <a:rPr lang="fi-FI" dirty="0"/>
              <a:t>Mitä yhtymäkohtia tunnistatte?</a:t>
            </a:r>
          </a:p>
          <a:p>
            <a:pPr>
              <a:buFont typeface="Wingdings" panose="05000000000000000000" pitchFamily="2" charset="2"/>
              <a:buChar char="Ø"/>
            </a:pPr>
            <a:r>
              <a:rPr lang="fi-FI" dirty="0"/>
              <a:t>Jos ette tunnista näitä ajureita, onko jotain muuta, joka erityisesti vauhdittaa muutosta teidän alallanne?</a:t>
            </a:r>
          </a:p>
          <a:p>
            <a:pPr>
              <a:buFont typeface="Wingdings" panose="05000000000000000000" pitchFamily="2" charset="2"/>
              <a:buChar char="Ø"/>
            </a:pPr>
            <a:endParaRPr lang="fi-FI" dirty="0"/>
          </a:p>
          <a:p>
            <a:r>
              <a:rPr lang="fi-FI" dirty="0">
                <a:solidFill>
                  <a:srgbClr val="ED7D31"/>
                </a:solidFill>
              </a:rPr>
              <a:t>Hypätkää yli niistä, joita ette tunnista tai jotka eivät ole teille niin tärkeitä.</a:t>
            </a:r>
          </a:p>
          <a:p>
            <a:r>
              <a:rPr lang="fi-FI" u="sng" dirty="0"/>
              <a:t>Käyttäkää ajureista keskusteluun yhteensä vähintään 20 minuuttia</a:t>
            </a:r>
            <a:r>
              <a:rPr lang="fi-FI" dirty="0"/>
              <a:t> (eli </a:t>
            </a:r>
            <a:r>
              <a:rPr lang="fi-FI" dirty="0" err="1"/>
              <a:t>huom</a:t>
            </a:r>
            <a:r>
              <a:rPr lang="fi-FI" dirty="0"/>
              <a:t>! Jos keskustelette jokaisesta, vain noin 4 minuuttia kustakin) </a:t>
            </a:r>
          </a:p>
          <a:p>
            <a:r>
              <a:rPr lang="fi-FI" dirty="0"/>
              <a:t>Voitte myös jakaa ajurit niin, että kukin pienryhmä keskustelee vain parista ajurista.</a:t>
            </a:r>
          </a:p>
          <a:p>
            <a:pPr marL="0" indent="0">
              <a:buNone/>
            </a:pPr>
            <a:endParaRPr lang="fi-FI" dirty="0"/>
          </a:p>
        </p:txBody>
      </p:sp>
      <p:sp>
        <p:nvSpPr>
          <p:cNvPr id="4" name="Tekstiruutu 3">
            <a:extLst>
              <a:ext uri="{FF2B5EF4-FFF2-40B4-BE49-F238E27FC236}">
                <a16:creationId xmlns:a16="http://schemas.microsoft.com/office/drawing/2014/main" id="{9A835152-64A2-2BE3-1312-D3973328D794}"/>
              </a:ext>
            </a:extLst>
          </p:cNvPr>
          <p:cNvSpPr txBox="1"/>
          <p:nvPr/>
        </p:nvSpPr>
        <p:spPr>
          <a:xfrm>
            <a:off x="390065" y="317807"/>
            <a:ext cx="3746810" cy="461665"/>
          </a:xfrm>
          <a:prstGeom prst="rect">
            <a:avLst/>
          </a:prstGeom>
          <a:noFill/>
        </p:spPr>
        <p:txBody>
          <a:bodyPr wrap="square" rtlCol="0">
            <a:spAutoFit/>
          </a:bodyPr>
          <a:lstStyle/>
          <a:p>
            <a:r>
              <a:rPr lang="fi-FI" sz="2400" b="1">
                <a:solidFill>
                  <a:srgbClr val="ED7D31"/>
                </a:solidFill>
              </a:rPr>
              <a:t>Tehtävä 2</a:t>
            </a:r>
          </a:p>
        </p:txBody>
      </p:sp>
    </p:spTree>
    <p:extLst>
      <p:ext uri="{BB962C8B-B14F-4D97-AF65-F5344CB8AC3E}">
        <p14:creationId xmlns:p14="http://schemas.microsoft.com/office/powerpoint/2010/main" val="424825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E97C34-EC11-DEFB-FC3C-C21E6C2A161E}"/>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Ajuri 1</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1135043151"/>
              </p:ext>
            </p:extLst>
          </p:nvPr>
        </p:nvGraphicFramePr>
        <p:xfrm>
          <a:off x="265813" y="145508"/>
          <a:ext cx="11600120" cy="6126480"/>
        </p:xfrm>
        <a:graphic>
          <a:graphicData uri="http://schemas.openxmlformats.org/drawingml/2006/table">
            <a:tbl>
              <a:tblPr firstRow="1" bandRow="1">
                <a:tableStyleId>{5940675A-B579-460E-94D1-54222C63F5DA}</a:tableStyleId>
              </a:tblPr>
              <a:tblGrid>
                <a:gridCol w="3530010">
                  <a:extLst>
                    <a:ext uri="{9D8B030D-6E8A-4147-A177-3AD203B41FA5}">
                      <a16:colId xmlns:a16="http://schemas.microsoft.com/office/drawing/2014/main" val="4287658697"/>
                    </a:ext>
                  </a:extLst>
                </a:gridCol>
                <a:gridCol w="8070110">
                  <a:extLst>
                    <a:ext uri="{9D8B030D-6E8A-4147-A177-3AD203B41FA5}">
                      <a16:colId xmlns:a16="http://schemas.microsoft.com/office/drawing/2014/main" val="4222455355"/>
                    </a:ext>
                  </a:extLst>
                </a:gridCol>
              </a:tblGrid>
              <a:tr h="370840">
                <a:tc>
                  <a:txBody>
                    <a:bodyPr/>
                    <a:lstStyle/>
                    <a:p>
                      <a:r>
                        <a:rPr lang="fi-FI" sz="1800" b="1" i="0" u="none" strike="noStrike" kern="1200" baseline="0">
                          <a:solidFill>
                            <a:schemeClr val="tx1"/>
                          </a:solidFill>
                          <a:latin typeface="+mn-lt"/>
                          <a:ea typeface="+mn-ea"/>
                          <a:cs typeface="+mn-cs"/>
                        </a:rPr>
                        <a:t>AI, kvantti-, puolijohde- ja digitaaliteknologiainvestoinnit kasvun lähteenä.</a:t>
                      </a:r>
                    </a:p>
                    <a:p>
                      <a:endParaRPr lang="fi-FI" sz="1800" b="1" i="0" u="none" strike="noStrike" kern="1200" baseline="0">
                        <a:solidFill>
                          <a:schemeClr val="tx1"/>
                        </a:solidFill>
                        <a:latin typeface="+mn-lt"/>
                        <a:ea typeface="+mn-ea"/>
                        <a:cs typeface="+mn-cs"/>
                      </a:endParaRPr>
                    </a:p>
                    <a:p>
                      <a:r>
                        <a:rPr lang="fi-FI" sz="1800" b="0" i="0" u="none" strike="noStrike" kern="1200" baseline="0">
                          <a:solidFill>
                            <a:schemeClr val="tx1"/>
                          </a:solidFill>
                          <a:latin typeface="+mn-lt"/>
                          <a:ea typeface="+mn-ea"/>
                          <a:cs typeface="+mn-cs"/>
                        </a:rPr>
                        <a:t>Moni alueen toimialoista voi kasvaa ja nostaa tuottavuuttaan investoimalla näihin. Asia on erityisen tärkeä teknologia-alan edelläkävijäyrityksille. Tulevaisuudessa merkitys kasvaa. Alueella myös alan koulutusta ja tutkimusta sekä yrityksiä, myös kansainvälisiä. Integroituu maahanmuutto Turun seudulle -ajuriin. Mahdollisuus hyödynnettävä. Ennakoitava alat, joissa tekoälymurros etenemässä nopeasti. Otettava huomioon erityisesti toimialarajat ylittävät mahdollisuudet (vrt. esim. tekoäly ja lääkekehitys). Etsittävä innovaatioympäristöjä.</a:t>
                      </a:r>
                    </a:p>
                  </a:txBody>
                  <a:tcPr/>
                </a:tc>
                <a:tc>
                  <a:txBody>
                    <a:bodyPr/>
                    <a:lstStyle/>
                    <a:p>
                      <a:r>
                        <a:rPr lang="fi-FI" sz="1600" i="1"/>
                        <a:t>Onko tämä ajuri relevantti tai ajankohtainen verkostonne näkökulmasta? Mitä ajatuksia se herättää? Tekstiä tähän</a:t>
                      </a:r>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p>
                      <a:endParaRPr lang="fi-FI" sz="1600"/>
                    </a:p>
                  </a:txBody>
                  <a:tcPr/>
                </a:tc>
                <a:extLst>
                  <a:ext uri="{0D108BD9-81ED-4DB2-BD59-A6C34878D82A}">
                    <a16:rowId xmlns:a16="http://schemas.microsoft.com/office/drawing/2014/main" val="3218002476"/>
                  </a:ext>
                </a:extLst>
              </a:tr>
            </a:tbl>
          </a:graphicData>
        </a:graphic>
      </p:graphicFrame>
    </p:spTree>
    <p:extLst>
      <p:ext uri="{BB962C8B-B14F-4D97-AF65-F5344CB8AC3E}">
        <p14:creationId xmlns:p14="http://schemas.microsoft.com/office/powerpoint/2010/main" val="1880377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DC2D93-828F-5B3C-96F1-A04EDE629374}"/>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Ajuri 2</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3252210861"/>
              </p:ext>
            </p:extLst>
          </p:nvPr>
        </p:nvGraphicFramePr>
        <p:xfrm>
          <a:off x="265813" y="145508"/>
          <a:ext cx="11600120" cy="4206240"/>
        </p:xfrm>
        <a:graphic>
          <a:graphicData uri="http://schemas.openxmlformats.org/drawingml/2006/table">
            <a:tbl>
              <a:tblPr firstRow="1" bandRow="1">
                <a:tableStyleId>{5940675A-B579-460E-94D1-54222C63F5DA}</a:tableStyleId>
              </a:tblPr>
              <a:tblGrid>
                <a:gridCol w="3551275">
                  <a:extLst>
                    <a:ext uri="{9D8B030D-6E8A-4147-A177-3AD203B41FA5}">
                      <a16:colId xmlns:a16="http://schemas.microsoft.com/office/drawing/2014/main" val="4287658697"/>
                    </a:ext>
                  </a:extLst>
                </a:gridCol>
                <a:gridCol w="8048845">
                  <a:extLst>
                    <a:ext uri="{9D8B030D-6E8A-4147-A177-3AD203B41FA5}">
                      <a16:colId xmlns:a16="http://schemas.microsoft.com/office/drawing/2014/main" val="4222455355"/>
                    </a:ext>
                  </a:extLst>
                </a:gridCol>
              </a:tblGrid>
              <a:tr h="370840">
                <a:tc>
                  <a:txBody>
                    <a:bodyPr/>
                    <a:lstStyle/>
                    <a:p>
                      <a:r>
                        <a:rPr lang="fi-FI" sz="1800" b="1" i="0" u="none" strike="noStrike" kern="1200" baseline="0">
                          <a:solidFill>
                            <a:schemeClr val="tx1"/>
                          </a:solidFill>
                          <a:latin typeface="+mn-lt"/>
                          <a:ea typeface="+mn-ea"/>
                          <a:cs typeface="+mn-cs"/>
                        </a:rPr>
                        <a:t>Geopolitiikka tulee arkeen ja iholle.</a:t>
                      </a:r>
                    </a:p>
                    <a:p>
                      <a:endParaRPr lang="fi-FI" sz="1800" b="1" i="0" u="none" strike="noStrike" kern="1200" baseline="0">
                        <a:solidFill>
                          <a:schemeClr val="tx1"/>
                        </a:solidFill>
                        <a:latin typeface="+mn-lt"/>
                        <a:ea typeface="+mn-ea"/>
                        <a:cs typeface="+mn-cs"/>
                      </a:endParaRPr>
                    </a:p>
                    <a:p>
                      <a:r>
                        <a:rPr lang="fi-FI" sz="1800" b="0" i="0" u="none" strike="noStrike" kern="1200" baseline="0">
                          <a:solidFill>
                            <a:schemeClr val="tx1"/>
                          </a:solidFill>
                          <a:latin typeface="+mn-lt"/>
                          <a:ea typeface="+mn-ea"/>
                          <a:cs typeface="+mn-cs"/>
                        </a:rPr>
                        <a:t>Alueelliset (mm. Ukrainan sota) ja myös globaalit kriisit heijastuvat vääjäämättä myös Suomen huoltovarmuuteen ja logistisiin kustannuksiin. Panostus varautumiseen ja varustautumiseen ei  voi olla pois monimuotoisuus- ja kestävyyspanostuksista. Jos nämä heikkenevät, heikkenee myös huoltovarmuus. Lokaalisuus voimavarana.</a:t>
                      </a:r>
                    </a:p>
                  </a:txBody>
                  <a:tcPr/>
                </a:tc>
                <a:tc>
                  <a:txBody>
                    <a:bodyPr/>
                    <a:lstStyle/>
                    <a:p>
                      <a:r>
                        <a:rPr lang="fi-FI" sz="1600" i="1"/>
                        <a:t>Onko tämä ajuri relevantti tai ajankohtainen verkostonne näkökulmasta? Mitä ajatuksia se herättää? Tekstiä tähän</a:t>
                      </a:r>
                    </a:p>
                  </a:txBody>
                  <a:tcPr/>
                </a:tc>
                <a:extLst>
                  <a:ext uri="{0D108BD9-81ED-4DB2-BD59-A6C34878D82A}">
                    <a16:rowId xmlns:a16="http://schemas.microsoft.com/office/drawing/2014/main" val="1820825702"/>
                  </a:ext>
                </a:extLst>
              </a:tr>
            </a:tbl>
          </a:graphicData>
        </a:graphic>
      </p:graphicFrame>
    </p:spTree>
    <p:extLst>
      <p:ext uri="{BB962C8B-B14F-4D97-AF65-F5344CB8AC3E}">
        <p14:creationId xmlns:p14="http://schemas.microsoft.com/office/powerpoint/2010/main" val="2537870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964330-DAFE-3531-43A8-C86FF7CFFB23}"/>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Ajuri 3</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3845925338"/>
              </p:ext>
            </p:extLst>
          </p:nvPr>
        </p:nvGraphicFramePr>
        <p:xfrm>
          <a:off x="265813" y="145508"/>
          <a:ext cx="11600120" cy="5303520"/>
        </p:xfrm>
        <a:graphic>
          <a:graphicData uri="http://schemas.openxmlformats.org/drawingml/2006/table">
            <a:tbl>
              <a:tblPr firstRow="1" bandRow="1">
                <a:tableStyleId>{5940675A-B579-460E-94D1-54222C63F5DA}</a:tableStyleId>
              </a:tblPr>
              <a:tblGrid>
                <a:gridCol w="3508745">
                  <a:extLst>
                    <a:ext uri="{9D8B030D-6E8A-4147-A177-3AD203B41FA5}">
                      <a16:colId xmlns:a16="http://schemas.microsoft.com/office/drawing/2014/main" val="4287658697"/>
                    </a:ext>
                  </a:extLst>
                </a:gridCol>
                <a:gridCol w="8091375">
                  <a:extLst>
                    <a:ext uri="{9D8B030D-6E8A-4147-A177-3AD203B41FA5}">
                      <a16:colId xmlns:a16="http://schemas.microsoft.com/office/drawing/2014/main" val="4222455355"/>
                    </a:ext>
                  </a:extLst>
                </a:gridCol>
              </a:tblGrid>
              <a:tr h="370840">
                <a:tc>
                  <a:txBody>
                    <a:bodyPr/>
                    <a:lstStyle/>
                    <a:p>
                      <a:r>
                        <a:rPr lang="fi-FI" sz="1800" b="1" i="0" u="none" strike="noStrike" kern="1200" baseline="0">
                          <a:solidFill>
                            <a:schemeClr val="tx1"/>
                          </a:solidFill>
                          <a:latin typeface="+mn-lt"/>
                          <a:ea typeface="+mn-ea"/>
                          <a:cs typeface="+mn-cs"/>
                        </a:rPr>
                        <a:t>Maahanmuutto Turun seudulle.</a:t>
                      </a:r>
                    </a:p>
                    <a:p>
                      <a:endParaRPr lang="fi-FI" sz="1800" b="1" i="0" u="none" strike="noStrike" kern="1200" baseline="0">
                        <a:solidFill>
                          <a:schemeClr val="tx1"/>
                        </a:solidFill>
                        <a:latin typeface="+mn-lt"/>
                        <a:ea typeface="+mn-ea"/>
                        <a:cs typeface="+mn-cs"/>
                      </a:endParaRPr>
                    </a:p>
                    <a:p>
                      <a:r>
                        <a:rPr lang="fi-FI" sz="1800" b="0" i="0" u="none" strike="noStrike" kern="1200" baseline="0">
                          <a:solidFill>
                            <a:schemeClr val="tx1"/>
                          </a:solidFill>
                          <a:latin typeface="+mn-lt"/>
                          <a:ea typeface="+mn-ea"/>
                          <a:cs typeface="+mn-cs"/>
                        </a:rPr>
                        <a:t>Alueelle tulee lisää kulttuurista ja kielellistä osaamista, mikä on mahdollisuus. Toisaalta tämä asettaa peruskasvatuksesta alkaen haasteen opetus- ja hyvinvointisektoreille (integrointi, kieli). Tulijoissa on sekä hajanaista osaamista että huippuosaajia. Jos tulijoita ei kyetä tehokkaasti integroimaan ja heidän panostaan hyödyntämään, uhkana on syrjäytyminen ja polarisaatio. Pohjoisen ilmasto on jo nyt vetovoimatekijä (ilmastonmuutos).</a:t>
                      </a:r>
                    </a:p>
                  </a:txBody>
                  <a:tcPr/>
                </a:tc>
                <a:tc>
                  <a:txBody>
                    <a:bodyPr/>
                    <a:lstStyle/>
                    <a:p>
                      <a:r>
                        <a:rPr lang="fi-FI" sz="1600" i="1"/>
                        <a:t>Onko tämä ajuri relevantti tai ajankohtainen verkostonne näkökulmasta? Mitä ajatuksia se herättää? Tekstiä tähän</a:t>
                      </a:r>
                    </a:p>
                  </a:txBody>
                  <a:tcPr/>
                </a:tc>
                <a:extLst>
                  <a:ext uri="{0D108BD9-81ED-4DB2-BD59-A6C34878D82A}">
                    <a16:rowId xmlns:a16="http://schemas.microsoft.com/office/drawing/2014/main" val="4026897392"/>
                  </a:ext>
                </a:extLst>
              </a:tr>
            </a:tbl>
          </a:graphicData>
        </a:graphic>
      </p:graphicFrame>
    </p:spTree>
    <p:extLst>
      <p:ext uri="{BB962C8B-B14F-4D97-AF65-F5344CB8AC3E}">
        <p14:creationId xmlns:p14="http://schemas.microsoft.com/office/powerpoint/2010/main" val="351424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F566E5-3264-2B19-72D3-AF8FEDAAF1D0}"/>
              </a:ext>
            </a:extLst>
          </p:cNvPr>
          <p:cNvSpPr>
            <a:spLocks noGrp="1"/>
          </p:cNvSpPr>
          <p:nvPr>
            <p:ph type="title"/>
          </p:nvPr>
        </p:nvSpPr>
        <p:spPr>
          <a:xfrm>
            <a:off x="365125" y="-1325563"/>
            <a:ext cx="11436810" cy="1325563"/>
          </a:xfrm>
        </p:spPr>
        <p:txBody>
          <a:bodyPr vert="horz" lIns="91440" tIns="45720" rIns="91440" bIns="45720" rtlCol="0" anchor="b">
            <a:normAutofit/>
          </a:bodyPr>
          <a:lstStyle/>
          <a:p>
            <a:r>
              <a:rPr lang="fi-FI" dirty="0"/>
              <a:t>Ajuri 4</a:t>
            </a:r>
          </a:p>
        </p:txBody>
      </p:sp>
      <p:graphicFrame>
        <p:nvGraphicFramePr>
          <p:cNvPr id="3" name="Taulukko 2">
            <a:extLst>
              <a:ext uri="{FF2B5EF4-FFF2-40B4-BE49-F238E27FC236}">
                <a16:creationId xmlns:a16="http://schemas.microsoft.com/office/drawing/2014/main" id="{34758911-0D72-DC0B-2C91-238AB3E0ABFE}"/>
              </a:ext>
            </a:extLst>
          </p:cNvPr>
          <p:cNvGraphicFramePr>
            <a:graphicFrameLocks noGrp="1"/>
          </p:cNvGraphicFramePr>
          <p:nvPr>
            <p:extLst>
              <p:ext uri="{D42A27DB-BD31-4B8C-83A1-F6EECF244321}">
                <p14:modId xmlns:p14="http://schemas.microsoft.com/office/powerpoint/2010/main" val="532575020"/>
              </p:ext>
            </p:extLst>
          </p:nvPr>
        </p:nvGraphicFramePr>
        <p:xfrm>
          <a:off x="265813" y="145508"/>
          <a:ext cx="11600120" cy="3931920"/>
        </p:xfrm>
        <a:graphic>
          <a:graphicData uri="http://schemas.openxmlformats.org/drawingml/2006/table">
            <a:tbl>
              <a:tblPr firstRow="1" bandRow="1">
                <a:tableStyleId>{5940675A-B579-460E-94D1-54222C63F5DA}</a:tableStyleId>
              </a:tblPr>
              <a:tblGrid>
                <a:gridCol w="3508745">
                  <a:extLst>
                    <a:ext uri="{9D8B030D-6E8A-4147-A177-3AD203B41FA5}">
                      <a16:colId xmlns:a16="http://schemas.microsoft.com/office/drawing/2014/main" val="4287658697"/>
                    </a:ext>
                  </a:extLst>
                </a:gridCol>
                <a:gridCol w="8091375">
                  <a:extLst>
                    <a:ext uri="{9D8B030D-6E8A-4147-A177-3AD203B41FA5}">
                      <a16:colId xmlns:a16="http://schemas.microsoft.com/office/drawing/2014/main" val="4222455355"/>
                    </a:ext>
                  </a:extLst>
                </a:gridCol>
              </a:tblGrid>
              <a:tr h="370840">
                <a:tc>
                  <a:txBody>
                    <a:bodyPr/>
                    <a:lstStyle/>
                    <a:p>
                      <a:r>
                        <a:rPr lang="fi-FI" sz="1800" b="1" i="0" u="none" strike="noStrike" kern="1200" baseline="0">
                          <a:solidFill>
                            <a:schemeClr val="tx1"/>
                          </a:solidFill>
                          <a:latin typeface="+mn-lt"/>
                          <a:ea typeface="+mn-ea"/>
                          <a:cs typeface="+mn-cs"/>
                        </a:rPr>
                        <a:t>Biodiversiteetti- ja kestävyyskysymykset. </a:t>
                      </a:r>
                    </a:p>
                    <a:p>
                      <a:endParaRPr lang="fi-FI" sz="1800" b="1" i="0" u="none" strike="noStrike" kern="1200" baseline="0">
                        <a:solidFill>
                          <a:schemeClr val="tx1"/>
                        </a:solidFill>
                        <a:latin typeface="+mn-lt"/>
                        <a:ea typeface="+mn-ea"/>
                        <a:cs typeface="+mn-cs"/>
                      </a:endParaRPr>
                    </a:p>
                    <a:p>
                      <a:r>
                        <a:rPr lang="fi-FI" sz="1800" b="0" i="0" u="none" strike="noStrike" kern="1200" baseline="0">
                          <a:solidFill>
                            <a:schemeClr val="tx1"/>
                          </a:solidFill>
                          <a:latin typeface="+mn-lt"/>
                          <a:ea typeface="+mn-ea"/>
                          <a:cs typeface="+mn-cs"/>
                        </a:rPr>
                        <a:t>Meriekosysteemissä tapahtuvat muutokset ja luontokato otettava vakavasti. Ilmaston lämpeneminen nopeinta pohjoisilla alueilla. Vaikutus erityisesti alkutuotantoon. </a:t>
                      </a:r>
                      <a:r>
                        <a:rPr lang="fi-FI" sz="1800" b="0" i="0" u="none" strike="noStrike" kern="1200" baseline="0" err="1">
                          <a:solidFill>
                            <a:schemeClr val="tx1"/>
                          </a:solidFill>
                          <a:latin typeface="+mn-lt"/>
                          <a:ea typeface="+mn-ea"/>
                          <a:cs typeface="+mn-cs"/>
                        </a:rPr>
                        <a:t>Resilienssin</a:t>
                      </a:r>
                      <a:r>
                        <a:rPr lang="fi-FI" sz="1800" b="0" i="0" u="none" strike="noStrike" kern="1200" baseline="0">
                          <a:solidFill>
                            <a:schemeClr val="tx1"/>
                          </a:solidFill>
                          <a:latin typeface="+mn-lt"/>
                          <a:ea typeface="+mn-ea"/>
                          <a:cs typeface="+mn-cs"/>
                        </a:rPr>
                        <a:t> ja ratkaisujen kehittäminen. Joidenkin elinkeinojen mahdollisuudet kapenevat. Onko kyky kehittää uusia?</a:t>
                      </a:r>
                      <a:endParaRPr lang="fi-FI"/>
                    </a:p>
                  </a:txBody>
                  <a:tcPr/>
                </a:tc>
                <a:tc>
                  <a:txBody>
                    <a:bodyPr/>
                    <a:lstStyle/>
                    <a:p>
                      <a:r>
                        <a:rPr lang="fi-FI" sz="1600" i="1"/>
                        <a:t>Onko tämä ajuri relevantti tai ajankohtainen verkostonne näkökulmasta? Mitä ajatuksia se herättää? Tekstiä tähän</a:t>
                      </a:r>
                    </a:p>
                    <a:p>
                      <a:endParaRPr lang="fi-FI" sz="1600"/>
                    </a:p>
                    <a:p>
                      <a:endParaRPr lang="fi-FI" sz="1600"/>
                    </a:p>
                  </a:txBody>
                  <a:tcPr/>
                </a:tc>
                <a:extLst>
                  <a:ext uri="{0D108BD9-81ED-4DB2-BD59-A6C34878D82A}">
                    <a16:rowId xmlns:a16="http://schemas.microsoft.com/office/drawing/2014/main" val="4051605863"/>
                  </a:ext>
                </a:extLst>
              </a:tr>
            </a:tbl>
          </a:graphicData>
        </a:graphic>
      </p:graphicFrame>
    </p:spTree>
    <p:extLst>
      <p:ext uri="{BB962C8B-B14F-4D97-AF65-F5344CB8AC3E}">
        <p14:creationId xmlns:p14="http://schemas.microsoft.com/office/powerpoint/2010/main" val="2568164920"/>
      </p:ext>
    </p:extLst>
  </p:cSld>
  <p:clrMapOvr>
    <a:masterClrMapping/>
  </p:clrMapOvr>
</p:sld>
</file>

<file path=ppt/theme/theme1.xml><?xml version="1.0" encoding="utf-8"?>
<a:theme xmlns:a="http://schemas.openxmlformats.org/drawingml/2006/main" name="vsl_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sl_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sl_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vsl_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kansi- ja kiitosdi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98861EDCC2E493458F0BDEB89871E3F7" ma:contentTypeVersion="19" ma:contentTypeDescription="Luo uusi asiakirja." ma:contentTypeScope="" ma:versionID="61f45e58bcca8c53bb3fcb5c1fb27840">
  <xsd:schema xmlns:xsd="http://www.w3.org/2001/XMLSchema" xmlns:xs="http://www.w3.org/2001/XMLSchema" xmlns:p="http://schemas.microsoft.com/office/2006/metadata/properties" xmlns:ns2="c9c51eb2-f46a-419d-85e6-f8e570c3db86" xmlns:ns3="1ccde0e8-a4ef-4734-8781-58f19583aaee" targetNamespace="http://schemas.microsoft.com/office/2006/metadata/properties" ma:root="true" ma:fieldsID="f89ccf13720f1707a054bdae9bfbd317" ns2:_="" ns3:_="">
    <xsd:import namespace="c9c51eb2-f46a-419d-85e6-f8e570c3db86"/>
    <xsd:import namespace="1ccde0e8-a4ef-4734-8781-58f19583aae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_x0032_022"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c51eb2-f46a-419d-85e6-f8e570c3db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Kuvien tunnisteet" ma:readOnly="false" ma:fieldId="{5cf76f15-5ced-4ddc-b409-7134ff3c332f}" ma:taxonomyMulti="true" ma:sspId="97a974e0-14ba-45ff-a93d-a004a6b0ace6" ma:termSetId="09814cd3-568e-fe90-9814-8d621ff8fb84" ma:anchorId="fba54fb3-c3e1-fe81-a776-ca4b69148c4d" ma:open="true" ma:isKeyword="false">
      <xsd:complexType>
        <xsd:sequence>
          <xsd:element ref="pc:Terms" minOccurs="0" maxOccurs="1"/>
        </xsd:sequence>
      </xsd:complexType>
    </xsd:element>
    <xsd:element name="_x0032_022" ma:index="24" nillable="true" ma:displayName="2022" ma:format="Dropdown" ma:list="6e87ead0-5da0-45ef-8f5e-340d7241ac4d" ma:internalName="_x0032_022" ma:showField="Title">
      <xsd:simpleType>
        <xsd:restriction base="dms:Lookup"/>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cde0e8-a4ef-4734-8781-58f19583aaee" elementFormDefault="qualified">
    <xsd:import namespace="http://schemas.microsoft.com/office/2006/documentManagement/types"/>
    <xsd:import namespace="http://schemas.microsoft.com/office/infopath/2007/PartnerControls"/>
    <xsd:element name="SharedWithUsers" ma:index="16"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Jakamisen tiedot" ma:internalName="SharedWithDetails" ma:readOnly="true">
      <xsd:simpleType>
        <xsd:restriction base="dms:Note">
          <xsd:maxLength value="255"/>
        </xsd:restriction>
      </xsd:simpleType>
    </xsd:element>
    <xsd:element name="TaxCatchAll" ma:index="23" nillable="true" ma:displayName="Taxonomy Catch All Column" ma:hidden="true" ma:list="{bb8418fa-7e63-4a83-b81a-1eb27730fb60}" ma:internalName="TaxCatchAll" ma:showField="CatchAllData" ma:web="1ccde0e8-a4ef-4734-8781-58f19583aa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0032_022 xmlns="c9c51eb2-f46a-419d-85e6-f8e570c3db86" xsi:nil="true"/>
    <TaxCatchAll xmlns="1ccde0e8-a4ef-4734-8781-58f19583aaee" xsi:nil="true"/>
    <lcf76f155ced4ddcb4097134ff3c332f xmlns="c9c51eb2-f46a-419d-85e6-f8e570c3db8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293CEFC-3124-4952-A08C-5F2DF2E338A2}">
  <ds:schemaRefs>
    <ds:schemaRef ds:uri="http://schemas.microsoft.com/sharepoint/v3/contenttype/forms"/>
  </ds:schemaRefs>
</ds:datastoreItem>
</file>

<file path=customXml/itemProps2.xml><?xml version="1.0" encoding="utf-8"?>
<ds:datastoreItem xmlns:ds="http://schemas.openxmlformats.org/officeDocument/2006/customXml" ds:itemID="{251CB781-8E19-4E56-997A-0F56A1ED7FA8}">
  <ds:schemaRefs>
    <ds:schemaRef ds:uri="1ccde0e8-a4ef-4734-8781-58f19583aaee"/>
    <ds:schemaRef ds:uri="c9c51eb2-f46a-419d-85e6-f8e570c3db8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179848C-0263-4780-8D07-C295F2C93606}">
  <ds:schemaRefs>
    <ds:schemaRef ds:uri="http://purl.org/dc/elements/1.1/"/>
    <ds:schemaRef ds:uri="http://schemas.microsoft.com/office/infopath/2007/PartnerControls"/>
    <ds:schemaRef ds:uri="http://www.w3.org/XML/1998/namespace"/>
    <ds:schemaRef ds:uri="http://purl.org/dc/terms/"/>
    <ds:schemaRef ds:uri="http://schemas.openxmlformats.org/package/2006/metadata/core-properties"/>
    <ds:schemaRef ds:uri="http://purl.org/dc/dcmitype/"/>
    <ds:schemaRef ds:uri="c9c51eb2-f46a-419d-85e6-f8e570c3db86"/>
    <ds:schemaRef ds:uri="http://schemas.microsoft.com/office/2006/documentManagement/types"/>
    <ds:schemaRef ds:uri="http://schemas.microsoft.com/office/2006/metadata/properties"/>
    <ds:schemaRef ds:uri="1ccde0e8-a4ef-4734-8781-58f19583aaee"/>
  </ds:schemaRefs>
</ds:datastoreItem>
</file>

<file path=docProps/app.xml><?xml version="1.0" encoding="utf-8"?>
<Properties xmlns="http://schemas.openxmlformats.org/officeDocument/2006/extended-properties" xmlns:vt="http://schemas.openxmlformats.org/officeDocument/2006/docPropsVTypes">
  <TotalTime>8</TotalTime>
  <Words>721</Words>
  <Application>Microsoft Office PowerPoint</Application>
  <PresentationFormat>Laajakuva</PresentationFormat>
  <Paragraphs>84</Paragraphs>
  <Slides>14</Slides>
  <Notes>2</Notes>
  <HiddenSlides>0</HiddenSlides>
  <MMClips>0</MMClips>
  <ScaleCrop>false</ScaleCrop>
  <HeadingPairs>
    <vt:vector size="6" baseType="variant">
      <vt:variant>
        <vt:lpstr>Käytetyt fontit</vt:lpstr>
      </vt:variant>
      <vt:variant>
        <vt:i4>4</vt:i4>
      </vt:variant>
      <vt:variant>
        <vt:lpstr>Teema</vt:lpstr>
      </vt:variant>
      <vt:variant>
        <vt:i4>5</vt:i4>
      </vt:variant>
      <vt:variant>
        <vt:lpstr>Dian otsikot</vt:lpstr>
      </vt:variant>
      <vt:variant>
        <vt:i4>14</vt:i4>
      </vt:variant>
    </vt:vector>
  </HeadingPairs>
  <TitlesOfParts>
    <vt:vector size="23" baseType="lpstr">
      <vt:lpstr>Arial</vt:lpstr>
      <vt:lpstr>Calibri</vt:lpstr>
      <vt:lpstr>Dreaming Outloud Script Pro</vt:lpstr>
      <vt:lpstr>Wingdings</vt:lpstr>
      <vt:lpstr>vsl_2</vt:lpstr>
      <vt:lpstr>vsl_3</vt:lpstr>
      <vt:lpstr>vsl_4</vt:lpstr>
      <vt:lpstr>vsl_5</vt:lpstr>
      <vt:lpstr>kansi- ja kiitosdia</vt:lpstr>
      <vt:lpstr>Varsinais-Suomen  maakuntastrategian päivitys:  kysymykset kumppanuusverkostojen keskusteluihin ja ehdotukset työpohjiksi (syksy 2024)</vt:lpstr>
      <vt:lpstr>Kysymykset keskusteluihin ja  ehdotukset työpohjiksi  1. missä olemme nyt? 2. mitkä muutosilmiöt meihin vaikuttavat? 3. mitä pitkän tähtäimen visioita meillä on?</vt:lpstr>
      <vt:lpstr>Ajattele Varsinais-Suomea tänä päivänä</vt:lpstr>
      <vt:lpstr>SWOT-analyysi</vt:lpstr>
      <vt:lpstr>Mikä meitä liikuttaa? Tunnistatko ajurit?</vt:lpstr>
      <vt:lpstr>Ajuri 1</vt:lpstr>
      <vt:lpstr>Ajuri 2</vt:lpstr>
      <vt:lpstr>Ajuri 3</vt:lpstr>
      <vt:lpstr>Ajuri 4</vt:lpstr>
      <vt:lpstr>Ajuri 5</vt:lpstr>
      <vt:lpstr>Uusi ajuri</vt:lpstr>
      <vt:lpstr>Unelmoimmeko samasta?</vt:lpstr>
      <vt:lpstr>Maakuntastrategian nykyiset visiot</vt:lpstr>
      <vt:lpstr>Kiitos, että olet mukana!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Ohjeet verkostotyöskentelyyn syksy 2024</dc:title>
  <dc:creator>Vaalikivi Antti</dc:creator>
  <cp:lastModifiedBy>Lauttamäki Salla-Maria</cp:lastModifiedBy>
  <cp:revision>2</cp:revision>
  <cp:lastPrinted>2024-09-23T06:33:22Z</cp:lastPrinted>
  <dcterms:created xsi:type="dcterms:W3CDTF">2021-01-19T08:39:32Z</dcterms:created>
  <dcterms:modified xsi:type="dcterms:W3CDTF">2024-10-24T12:01:58Z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0x01010098861EDCC2E493458F0BDEB89871E3F7</vt:lpwstr>
  </property>
  <property fmtid="{D5CDD505-2E9C-101B-9397-08002B2CF9AE}" pid="3" name="MediaServiceImageTags">
    <vt:lpwstr/>
  </property>
</Properties>
</file>